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tma" charset="1" panose="00000000000000000000"/>
      <p:regular r:id="rId10"/>
    </p:embeddedFont>
    <p:embeddedFont>
      <p:font typeface="Atma Bold" charset="1" panose="00000000000000000000"/>
      <p:regular r:id="rId11"/>
    </p:embeddedFont>
    <p:embeddedFont>
      <p:font typeface="Atma Light" charset="1" panose="00000000000000000000"/>
      <p:regular r:id="rId12"/>
    </p:embeddedFont>
    <p:embeddedFont>
      <p:font typeface="Atma Medium" charset="1" panose="00000000000000000000"/>
      <p:regular r:id="rId13"/>
    </p:embeddedFont>
    <p:embeddedFont>
      <p:font typeface="Atma Semi-Bold" charset="1" panose="00000000000000000000"/>
      <p:regular r:id="rId14"/>
    </p:embeddedFont>
    <p:embeddedFont>
      <p:font typeface="More Sugar" charset="1" panose="00000000000000000000"/>
      <p:regular r:id="rId15"/>
    </p:embeddedFont>
    <p:embeddedFont>
      <p:font typeface="More Sugar Thin"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2049447" y="1028700"/>
            <a:ext cx="14938218" cy="8229600"/>
          </a:xfrm>
          <a:custGeom>
            <a:avLst/>
            <a:gdLst/>
            <a:ahLst/>
            <a:cxnLst/>
            <a:rect r="r" b="b" t="t" l="l"/>
            <a:pathLst>
              <a:path h="8229600" w="14938218">
                <a:moveTo>
                  <a:pt x="0" y="0"/>
                </a:moveTo>
                <a:lnTo>
                  <a:pt x="14938218" y="0"/>
                </a:lnTo>
                <a:lnTo>
                  <a:pt x="14938218"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55460" y="5914977"/>
            <a:ext cx="2909633" cy="3899006"/>
          </a:xfrm>
          <a:custGeom>
            <a:avLst/>
            <a:gdLst/>
            <a:ahLst/>
            <a:cxnLst/>
            <a:rect r="r" b="b" t="t" l="l"/>
            <a:pathLst>
              <a:path h="3899006" w="2909633">
                <a:moveTo>
                  <a:pt x="0" y="0"/>
                </a:moveTo>
                <a:lnTo>
                  <a:pt x="2909633" y="0"/>
                </a:lnTo>
                <a:lnTo>
                  <a:pt x="2909633" y="3899006"/>
                </a:lnTo>
                <a:lnTo>
                  <a:pt x="0" y="3899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5143500"/>
            <a:ext cx="2596065" cy="4114800"/>
          </a:xfrm>
          <a:custGeom>
            <a:avLst/>
            <a:gdLst/>
            <a:ahLst/>
            <a:cxnLst/>
            <a:rect r="r" b="b" t="t" l="l"/>
            <a:pathLst>
              <a:path h="4114800" w="2596065">
                <a:moveTo>
                  <a:pt x="0" y="0"/>
                </a:moveTo>
                <a:lnTo>
                  <a:pt x="2596065" y="0"/>
                </a:lnTo>
                <a:lnTo>
                  <a:pt x="259606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36768" y="2404854"/>
            <a:ext cx="12814465" cy="2372268"/>
          </a:xfrm>
          <a:prstGeom prst="rect">
            <a:avLst/>
          </a:prstGeom>
        </p:spPr>
        <p:txBody>
          <a:bodyPr anchor="t" rtlCol="false" tIns="0" lIns="0" bIns="0" rIns="0">
            <a:spAutoFit/>
          </a:bodyPr>
          <a:lstStyle/>
          <a:p>
            <a:pPr algn="ctr">
              <a:lnSpc>
                <a:spcPts val="19395"/>
              </a:lnSpc>
              <a:spcBef>
                <a:spcPct val="0"/>
              </a:spcBef>
            </a:pPr>
            <a:r>
              <a:rPr lang="en-US" sz="13853" spc="831">
                <a:solidFill>
                  <a:srgbClr val="5A3761"/>
                </a:solidFill>
                <a:latin typeface="Atma Bold"/>
              </a:rPr>
              <a:t>Project</a:t>
            </a:r>
          </a:p>
        </p:txBody>
      </p:sp>
      <p:sp>
        <p:nvSpPr>
          <p:cNvPr name="TextBox 6" id="6"/>
          <p:cNvSpPr txBox="true"/>
          <p:nvPr/>
        </p:nvSpPr>
        <p:spPr>
          <a:xfrm rot="0">
            <a:off x="1178548" y="4064991"/>
            <a:ext cx="15930905" cy="1937942"/>
          </a:xfrm>
          <a:prstGeom prst="rect">
            <a:avLst/>
          </a:prstGeom>
        </p:spPr>
        <p:txBody>
          <a:bodyPr anchor="t" rtlCol="false" tIns="0" lIns="0" bIns="0" rIns="0">
            <a:spAutoFit/>
          </a:bodyPr>
          <a:lstStyle/>
          <a:p>
            <a:pPr algn="ctr">
              <a:lnSpc>
                <a:spcPts val="15880"/>
              </a:lnSpc>
              <a:spcBef>
                <a:spcPct val="0"/>
              </a:spcBef>
            </a:pPr>
            <a:r>
              <a:rPr lang="en-US" sz="11343" spc="680">
                <a:solidFill>
                  <a:srgbClr val="5A3761"/>
                </a:solidFill>
                <a:latin typeface="Atma Bold"/>
              </a:rPr>
              <a:t>Presentation</a:t>
            </a:r>
          </a:p>
        </p:txBody>
      </p:sp>
      <p:sp>
        <p:nvSpPr>
          <p:cNvPr name="TextBox 7" id="7"/>
          <p:cNvSpPr txBox="true"/>
          <p:nvPr/>
        </p:nvSpPr>
        <p:spPr>
          <a:xfrm rot="0">
            <a:off x="4407637" y="6920010"/>
            <a:ext cx="9472727" cy="598507"/>
          </a:xfrm>
          <a:prstGeom prst="rect">
            <a:avLst/>
          </a:prstGeom>
        </p:spPr>
        <p:txBody>
          <a:bodyPr anchor="t" rtlCol="false" tIns="0" lIns="0" bIns="0" rIns="0">
            <a:spAutoFit/>
          </a:bodyPr>
          <a:lstStyle/>
          <a:p>
            <a:pPr algn="ctr">
              <a:lnSpc>
                <a:spcPts val="4811"/>
              </a:lnSpc>
              <a:spcBef>
                <a:spcPct val="0"/>
              </a:spcBef>
            </a:pPr>
            <a:r>
              <a:rPr lang="en-US" sz="3436" spc="206">
                <a:solidFill>
                  <a:srgbClr val="5A3761"/>
                </a:solidFill>
                <a:latin typeface="Atma"/>
              </a:rPr>
              <a:t>Presented by Manant Tyagi</a:t>
            </a:r>
          </a:p>
        </p:txBody>
      </p:sp>
      <p:sp>
        <p:nvSpPr>
          <p:cNvPr name="TextBox 8" id="8"/>
          <p:cNvSpPr txBox="true"/>
          <p:nvPr/>
        </p:nvSpPr>
        <p:spPr>
          <a:xfrm rot="0">
            <a:off x="15501216" y="6041662"/>
            <a:ext cx="925597" cy="954548"/>
          </a:xfrm>
          <a:prstGeom prst="rect">
            <a:avLst/>
          </a:prstGeom>
        </p:spPr>
        <p:txBody>
          <a:bodyPr anchor="t" rtlCol="false" tIns="0" lIns="0" bIns="0" rIns="0">
            <a:spAutoFit/>
          </a:bodyPr>
          <a:lstStyle/>
          <a:p>
            <a:pPr algn="ctr">
              <a:lnSpc>
                <a:spcPts val="7753"/>
              </a:lnSpc>
              <a:spcBef>
                <a:spcPct val="0"/>
              </a:spcBef>
            </a:pPr>
            <a:r>
              <a:rPr lang="en-US" sz="5538" spc="332">
                <a:solidFill>
                  <a:srgbClr val="F3E6D5"/>
                </a:solidFill>
                <a:latin typeface="Atma Bold"/>
              </a:rPr>
              <a:t>Go</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3E6D5"/>
        </a:solidFill>
      </p:bgPr>
    </p:bg>
    <p:spTree>
      <p:nvGrpSpPr>
        <p:cNvPr id="1" name=""/>
        <p:cNvGrpSpPr/>
        <p:nvPr/>
      </p:nvGrpSpPr>
      <p:grpSpPr>
        <a:xfrm>
          <a:off x="0" y="0"/>
          <a:ext cx="0" cy="0"/>
          <a:chOff x="0" y="0"/>
          <a:chExt cx="0" cy="0"/>
        </a:xfrm>
      </p:grpSpPr>
      <p:sp>
        <p:nvSpPr>
          <p:cNvPr name="TextBox 2" id="2"/>
          <p:cNvSpPr txBox="true"/>
          <p:nvPr/>
        </p:nvSpPr>
        <p:spPr>
          <a:xfrm rot="0">
            <a:off x="0" y="1611127"/>
            <a:ext cx="18288000" cy="1426721"/>
          </a:xfrm>
          <a:prstGeom prst="rect">
            <a:avLst/>
          </a:prstGeom>
        </p:spPr>
        <p:txBody>
          <a:bodyPr anchor="t" rtlCol="false" tIns="0" lIns="0" bIns="0" rIns="0">
            <a:spAutoFit/>
          </a:bodyPr>
          <a:lstStyle/>
          <a:p>
            <a:pPr algn="ctr">
              <a:lnSpc>
                <a:spcPts val="5778"/>
              </a:lnSpc>
              <a:spcBef>
                <a:spcPct val="0"/>
              </a:spcBef>
            </a:pPr>
            <a:r>
              <a:rPr lang="en-US" sz="4127" spc="247">
                <a:solidFill>
                  <a:srgbClr val="000000"/>
                </a:solidFill>
                <a:latin typeface="Atma Bold"/>
              </a:rPr>
              <a:t>1) In the DIM_COUNTRY table, we are using the STG_Emission_Data as the source table.</a:t>
            </a:r>
          </a:p>
        </p:txBody>
      </p:sp>
      <p:sp>
        <p:nvSpPr>
          <p:cNvPr name="TextBox 3" id="3"/>
          <p:cNvSpPr txBox="true"/>
          <p:nvPr/>
        </p:nvSpPr>
        <p:spPr>
          <a:xfrm rot="0">
            <a:off x="1467964" y="6601239"/>
            <a:ext cx="16104788" cy="3463781"/>
          </a:xfrm>
          <a:prstGeom prst="rect">
            <a:avLst/>
          </a:prstGeom>
        </p:spPr>
        <p:txBody>
          <a:bodyPr anchor="t" rtlCol="false" tIns="0" lIns="0" bIns="0" rIns="0">
            <a:spAutoFit/>
          </a:bodyPr>
          <a:lstStyle/>
          <a:p>
            <a:pPr algn="ctr">
              <a:lnSpc>
                <a:spcPts val="5540"/>
              </a:lnSpc>
              <a:spcBef>
                <a:spcPct val="0"/>
              </a:spcBef>
            </a:pPr>
            <a:r>
              <a:rPr lang="en-US" sz="3957" spc="237">
                <a:solidFill>
                  <a:srgbClr val="000000"/>
                </a:solidFill>
                <a:latin typeface="Atma Bold"/>
              </a:rPr>
              <a:t>3) A lookup transform is done on the DIM_COUNTRY table to check whether the data is loaded for updating or inserting by matching the Country_Code and then using a router transformation to divide the data in groups according to the conditions.</a:t>
            </a:r>
          </a:p>
        </p:txBody>
      </p:sp>
      <p:sp>
        <p:nvSpPr>
          <p:cNvPr name="TextBox 4" id="4"/>
          <p:cNvSpPr txBox="true"/>
          <p:nvPr/>
        </p:nvSpPr>
        <p:spPr>
          <a:xfrm rot="0">
            <a:off x="1248332" y="3767493"/>
            <a:ext cx="15791336" cy="2104100"/>
          </a:xfrm>
          <a:prstGeom prst="rect">
            <a:avLst/>
          </a:prstGeom>
        </p:spPr>
        <p:txBody>
          <a:bodyPr anchor="t" rtlCol="false" tIns="0" lIns="0" bIns="0" rIns="0">
            <a:spAutoFit/>
          </a:bodyPr>
          <a:lstStyle/>
          <a:p>
            <a:pPr algn="ctr">
              <a:lnSpc>
                <a:spcPts val="5639"/>
              </a:lnSpc>
              <a:spcBef>
                <a:spcPct val="0"/>
              </a:spcBef>
            </a:pPr>
            <a:r>
              <a:rPr lang="en-US" sz="4027" spc="241">
                <a:solidFill>
                  <a:srgbClr val="000000"/>
                </a:solidFill>
                <a:latin typeface="Atma Bold"/>
              </a:rPr>
              <a:t>2) We are using an expression transformation to add the create and update date for the data in the table. For some change in data we are using update strategy.</a:t>
            </a:r>
          </a:p>
        </p:txBody>
      </p:sp>
      <p:sp>
        <p:nvSpPr>
          <p:cNvPr name="TextBox 5" id="5"/>
          <p:cNvSpPr txBox="true"/>
          <p:nvPr/>
        </p:nvSpPr>
        <p:spPr>
          <a:xfrm rot="0">
            <a:off x="5457193" y="180975"/>
            <a:ext cx="6675363"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DIMENSION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211765" y="292346"/>
            <a:ext cx="11468923" cy="4636765"/>
          </a:xfrm>
          <a:custGeom>
            <a:avLst/>
            <a:gdLst/>
            <a:ahLst/>
            <a:cxnLst/>
            <a:rect r="r" b="b" t="t" l="l"/>
            <a:pathLst>
              <a:path h="4636765" w="11468923">
                <a:moveTo>
                  <a:pt x="0" y="0"/>
                </a:moveTo>
                <a:lnTo>
                  <a:pt x="11468923" y="0"/>
                </a:lnTo>
                <a:lnTo>
                  <a:pt x="11468923" y="4636765"/>
                </a:lnTo>
                <a:lnTo>
                  <a:pt x="0" y="4636765"/>
                </a:lnTo>
                <a:lnTo>
                  <a:pt x="0" y="0"/>
                </a:lnTo>
                <a:close/>
              </a:path>
            </a:pathLst>
          </a:custGeom>
          <a:blipFill>
            <a:blip r:embed="rId2"/>
            <a:stretch>
              <a:fillRect l="0" t="0" r="-2461" b="0"/>
            </a:stretch>
          </a:blipFill>
        </p:spPr>
      </p:sp>
      <p:sp>
        <p:nvSpPr>
          <p:cNvPr name="Freeform 3" id="3"/>
          <p:cNvSpPr/>
          <p:nvPr/>
        </p:nvSpPr>
        <p:spPr>
          <a:xfrm flipH="false" flipV="false" rot="0">
            <a:off x="7204653" y="5143500"/>
            <a:ext cx="10713273" cy="4754411"/>
          </a:xfrm>
          <a:custGeom>
            <a:avLst/>
            <a:gdLst/>
            <a:ahLst/>
            <a:cxnLst/>
            <a:rect r="r" b="b" t="t" l="l"/>
            <a:pathLst>
              <a:path h="4754411" w="10713273">
                <a:moveTo>
                  <a:pt x="0" y="0"/>
                </a:moveTo>
                <a:lnTo>
                  <a:pt x="10713274" y="0"/>
                </a:lnTo>
                <a:lnTo>
                  <a:pt x="10713274" y="4754411"/>
                </a:lnTo>
                <a:lnTo>
                  <a:pt x="0" y="4754411"/>
                </a:lnTo>
                <a:lnTo>
                  <a:pt x="0" y="0"/>
                </a:lnTo>
                <a:close/>
              </a:path>
            </a:pathLst>
          </a:custGeom>
          <a:blipFill>
            <a:blip r:embed="rId3"/>
            <a:stretch>
              <a:fillRect l="0" t="0" r="0" b="0"/>
            </a:stretch>
          </a:blipFill>
        </p:spPr>
      </p:sp>
      <p:sp>
        <p:nvSpPr>
          <p:cNvPr name="TextBox 4" id="4"/>
          <p:cNvSpPr txBox="true"/>
          <p:nvPr/>
        </p:nvSpPr>
        <p:spPr>
          <a:xfrm rot="0">
            <a:off x="11680688" y="604838"/>
            <a:ext cx="6675363"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DIMENSION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3E6D5"/>
        </a:solidFill>
      </p:bgPr>
    </p:bg>
    <p:spTree>
      <p:nvGrpSpPr>
        <p:cNvPr id="1" name=""/>
        <p:cNvGrpSpPr/>
        <p:nvPr/>
      </p:nvGrpSpPr>
      <p:grpSpPr>
        <a:xfrm>
          <a:off x="0" y="0"/>
          <a:ext cx="0" cy="0"/>
          <a:chOff x="0" y="0"/>
          <a:chExt cx="0" cy="0"/>
        </a:xfrm>
      </p:grpSpPr>
      <p:sp>
        <p:nvSpPr>
          <p:cNvPr name="TextBox 2" id="2"/>
          <p:cNvSpPr txBox="true"/>
          <p:nvPr/>
        </p:nvSpPr>
        <p:spPr>
          <a:xfrm rot="0">
            <a:off x="-155521" y="1799109"/>
            <a:ext cx="18599041" cy="2189751"/>
          </a:xfrm>
          <a:prstGeom prst="rect">
            <a:avLst/>
          </a:prstGeom>
        </p:spPr>
        <p:txBody>
          <a:bodyPr anchor="t" rtlCol="false" tIns="0" lIns="0" bIns="0" rIns="0">
            <a:spAutoFit/>
          </a:bodyPr>
          <a:lstStyle/>
          <a:p>
            <a:pPr algn="ctr">
              <a:lnSpc>
                <a:spcPts val="5877"/>
              </a:lnSpc>
            </a:pPr>
            <a:r>
              <a:rPr lang="en-US" sz="4198" spc="251">
                <a:solidFill>
                  <a:srgbClr val="000000"/>
                </a:solidFill>
                <a:latin typeface="Atma Bold"/>
              </a:rPr>
              <a:t>1) For the Fact table creation, we are using two staging tables and joining them using joiner transformation on the basis </a:t>
            </a:r>
          </a:p>
          <a:p>
            <a:pPr algn="ctr">
              <a:lnSpc>
                <a:spcPts val="5877"/>
              </a:lnSpc>
              <a:spcBef>
                <a:spcPct val="0"/>
              </a:spcBef>
            </a:pPr>
            <a:r>
              <a:rPr lang="en-US" sz="4198" spc="251">
                <a:solidFill>
                  <a:srgbClr val="000000"/>
                </a:solidFill>
                <a:latin typeface="Atma Bold"/>
              </a:rPr>
              <a:t>of Country_Code.</a:t>
            </a:r>
          </a:p>
        </p:txBody>
      </p:sp>
      <p:sp>
        <p:nvSpPr>
          <p:cNvPr name="TextBox 3" id="3"/>
          <p:cNvSpPr txBox="true"/>
          <p:nvPr/>
        </p:nvSpPr>
        <p:spPr>
          <a:xfrm rot="0">
            <a:off x="340417" y="8104970"/>
            <a:ext cx="16241988" cy="1366872"/>
          </a:xfrm>
          <a:prstGeom prst="rect">
            <a:avLst/>
          </a:prstGeom>
        </p:spPr>
        <p:txBody>
          <a:bodyPr anchor="t" rtlCol="false" tIns="0" lIns="0" bIns="0" rIns="0">
            <a:spAutoFit/>
          </a:bodyPr>
          <a:lstStyle/>
          <a:p>
            <a:pPr algn="ctr">
              <a:lnSpc>
                <a:spcPts val="5522"/>
              </a:lnSpc>
              <a:spcBef>
                <a:spcPct val="0"/>
              </a:spcBef>
            </a:pPr>
            <a:r>
              <a:rPr lang="en-US" sz="3944" spc="236">
                <a:solidFill>
                  <a:srgbClr val="000000"/>
                </a:solidFill>
                <a:latin typeface="Atma Bold"/>
              </a:rPr>
              <a:t>3) Router transformation is used to either insert or skip the data based on the value of FACT_TABLE_ID</a:t>
            </a:r>
          </a:p>
        </p:txBody>
      </p:sp>
      <p:sp>
        <p:nvSpPr>
          <p:cNvPr name="TextBox 4" id="4"/>
          <p:cNvSpPr txBox="true"/>
          <p:nvPr/>
        </p:nvSpPr>
        <p:spPr>
          <a:xfrm rot="0">
            <a:off x="-155521" y="4843789"/>
            <a:ext cx="17233862" cy="2814170"/>
          </a:xfrm>
          <a:prstGeom prst="rect">
            <a:avLst/>
          </a:prstGeom>
        </p:spPr>
        <p:txBody>
          <a:bodyPr anchor="t" rtlCol="false" tIns="0" lIns="0" bIns="0" rIns="0">
            <a:spAutoFit/>
          </a:bodyPr>
          <a:lstStyle/>
          <a:p>
            <a:pPr algn="ctr">
              <a:lnSpc>
                <a:spcPts val="5639"/>
              </a:lnSpc>
              <a:spcBef>
                <a:spcPct val="0"/>
              </a:spcBef>
            </a:pPr>
            <a:r>
              <a:rPr lang="en-US" sz="4027" spc="241">
                <a:solidFill>
                  <a:srgbClr val="000000"/>
                </a:solidFill>
                <a:latin typeface="Atma Bold"/>
              </a:rPr>
              <a:t>2) We are doing unconnected lookup on all the 5 dimension tables to get the respective ID’s and using the expression transform to pass the fields to the lookup for the condition check.</a:t>
            </a:r>
          </a:p>
        </p:txBody>
      </p:sp>
      <p:sp>
        <p:nvSpPr>
          <p:cNvPr name="TextBox 5" id="5"/>
          <p:cNvSpPr txBox="true"/>
          <p:nvPr/>
        </p:nvSpPr>
        <p:spPr>
          <a:xfrm rot="0">
            <a:off x="340417" y="284634"/>
            <a:ext cx="448290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FACT TABLE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86723"/>
            <a:ext cx="16189690" cy="6428656"/>
          </a:xfrm>
          <a:custGeom>
            <a:avLst/>
            <a:gdLst/>
            <a:ahLst/>
            <a:cxnLst/>
            <a:rect r="r" b="b" t="t" l="l"/>
            <a:pathLst>
              <a:path h="6428656" w="16189690">
                <a:moveTo>
                  <a:pt x="0" y="0"/>
                </a:moveTo>
                <a:lnTo>
                  <a:pt x="16189690" y="0"/>
                </a:lnTo>
                <a:lnTo>
                  <a:pt x="16189690" y="6428656"/>
                </a:lnTo>
                <a:lnTo>
                  <a:pt x="0" y="6428656"/>
                </a:lnTo>
                <a:lnTo>
                  <a:pt x="0" y="0"/>
                </a:lnTo>
                <a:close/>
              </a:path>
            </a:pathLst>
          </a:custGeom>
          <a:blipFill>
            <a:blip r:embed="rId2"/>
            <a:stretch>
              <a:fillRect l="0" t="0" r="0" b="0"/>
            </a:stretch>
          </a:blipFill>
        </p:spPr>
      </p:sp>
      <p:sp>
        <p:nvSpPr>
          <p:cNvPr name="TextBox 3" id="3"/>
          <p:cNvSpPr txBox="true"/>
          <p:nvPr/>
        </p:nvSpPr>
        <p:spPr>
          <a:xfrm rot="0">
            <a:off x="1028700" y="604838"/>
            <a:ext cx="448290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FACT TABLE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526889"/>
            <a:ext cx="8862177" cy="5529882"/>
          </a:xfrm>
          <a:custGeom>
            <a:avLst/>
            <a:gdLst/>
            <a:ahLst/>
            <a:cxnLst/>
            <a:rect r="r" b="b" t="t" l="l"/>
            <a:pathLst>
              <a:path h="5529882" w="8862177">
                <a:moveTo>
                  <a:pt x="0" y="0"/>
                </a:moveTo>
                <a:lnTo>
                  <a:pt x="8862177" y="0"/>
                </a:lnTo>
                <a:lnTo>
                  <a:pt x="8862177" y="5529882"/>
                </a:lnTo>
                <a:lnTo>
                  <a:pt x="0" y="5529882"/>
                </a:lnTo>
                <a:lnTo>
                  <a:pt x="0" y="0"/>
                </a:lnTo>
                <a:close/>
              </a:path>
            </a:pathLst>
          </a:custGeom>
          <a:blipFill>
            <a:blip r:embed="rId2"/>
            <a:stretch>
              <a:fillRect l="0" t="0" r="-3538" b="0"/>
            </a:stretch>
          </a:blipFill>
        </p:spPr>
      </p:sp>
      <p:sp>
        <p:nvSpPr>
          <p:cNvPr name="Freeform 3" id="3"/>
          <p:cNvSpPr/>
          <p:nvPr/>
        </p:nvSpPr>
        <p:spPr>
          <a:xfrm flipH="false" flipV="false" rot="0">
            <a:off x="222613" y="4491924"/>
            <a:ext cx="8921387" cy="4766376"/>
          </a:xfrm>
          <a:custGeom>
            <a:avLst/>
            <a:gdLst/>
            <a:ahLst/>
            <a:cxnLst/>
            <a:rect r="r" b="b" t="t" l="l"/>
            <a:pathLst>
              <a:path h="4766376" w="8921387">
                <a:moveTo>
                  <a:pt x="0" y="0"/>
                </a:moveTo>
                <a:lnTo>
                  <a:pt x="8921387" y="0"/>
                </a:lnTo>
                <a:lnTo>
                  <a:pt x="8921387" y="4766376"/>
                </a:lnTo>
                <a:lnTo>
                  <a:pt x="0" y="4766376"/>
                </a:lnTo>
                <a:lnTo>
                  <a:pt x="0" y="0"/>
                </a:lnTo>
                <a:close/>
              </a:path>
            </a:pathLst>
          </a:custGeom>
          <a:blipFill>
            <a:blip r:embed="rId3"/>
            <a:stretch>
              <a:fillRect l="0" t="0" r="0" b="0"/>
            </a:stretch>
          </a:blipFill>
        </p:spPr>
      </p:sp>
      <p:sp>
        <p:nvSpPr>
          <p:cNvPr name="TextBox 4" id="4"/>
          <p:cNvSpPr txBox="true"/>
          <p:nvPr/>
        </p:nvSpPr>
        <p:spPr>
          <a:xfrm rot="0">
            <a:off x="0" y="1028700"/>
            <a:ext cx="6652261" cy="1695450"/>
          </a:xfrm>
          <a:prstGeom prst="rect">
            <a:avLst/>
          </a:prstGeom>
        </p:spPr>
        <p:txBody>
          <a:bodyPr anchor="t" rtlCol="false" tIns="0" lIns="0" bIns="0" rIns="0">
            <a:spAutoFit/>
          </a:bodyPr>
          <a:lstStyle/>
          <a:p>
            <a:pPr algn="ctr">
              <a:lnSpc>
                <a:spcPts val="6689"/>
              </a:lnSpc>
            </a:pPr>
            <a:r>
              <a:rPr lang="en-US" sz="5574">
                <a:solidFill>
                  <a:srgbClr val="000000"/>
                </a:solidFill>
                <a:latin typeface="More Sugar"/>
              </a:rPr>
              <a:t>Staging Workflow</a:t>
            </a:r>
          </a:p>
          <a:p>
            <a:pPr algn="ctr">
              <a:lnSpc>
                <a:spcPts val="6689"/>
              </a:lnSpc>
              <a:spcBef>
                <a:spcPct val="0"/>
              </a:spcBef>
            </a:pPr>
            <a:r>
              <a:rPr lang="en-US" sz="5574">
                <a:solidFill>
                  <a:srgbClr val="000000"/>
                </a:solidFill>
                <a:latin typeface="More Sugar"/>
              </a:rPr>
              <a:t>Event-Wait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5019742" y="2592974"/>
            <a:ext cx="11475938" cy="6947595"/>
          </a:xfrm>
          <a:custGeom>
            <a:avLst/>
            <a:gdLst/>
            <a:ahLst/>
            <a:cxnLst/>
            <a:rect r="r" b="b" t="t" l="l"/>
            <a:pathLst>
              <a:path h="6947595" w="11475938">
                <a:moveTo>
                  <a:pt x="0" y="0"/>
                </a:moveTo>
                <a:lnTo>
                  <a:pt x="11475938" y="0"/>
                </a:lnTo>
                <a:lnTo>
                  <a:pt x="11475938" y="6947595"/>
                </a:lnTo>
                <a:lnTo>
                  <a:pt x="0" y="6947595"/>
                </a:lnTo>
                <a:lnTo>
                  <a:pt x="0" y="0"/>
                </a:lnTo>
                <a:close/>
              </a:path>
            </a:pathLst>
          </a:custGeom>
          <a:blipFill>
            <a:blip r:embed="rId2"/>
            <a:stretch>
              <a:fillRect l="0" t="0" r="0" b="0"/>
            </a:stretch>
          </a:blipFill>
        </p:spPr>
      </p:sp>
      <p:sp>
        <p:nvSpPr>
          <p:cNvPr name="TextBox 3" id="3"/>
          <p:cNvSpPr txBox="true"/>
          <p:nvPr/>
        </p:nvSpPr>
        <p:spPr>
          <a:xfrm rot="0">
            <a:off x="0" y="432800"/>
            <a:ext cx="6652261" cy="1695450"/>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Fact Workflow Event-Wait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344995" y="3754425"/>
            <a:ext cx="11721306" cy="6532575"/>
          </a:xfrm>
          <a:custGeom>
            <a:avLst/>
            <a:gdLst/>
            <a:ahLst/>
            <a:cxnLst/>
            <a:rect r="r" b="b" t="t" l="l"/>
            <a:pathLst>
              <a:path h="6532575" w="11721306">
                <a:moveTo>
                  <a:pt x="0" y="0"/>
                </a:moveTo>
                <a:lnTo>
                  <a:pt x="11721306" y="0"/>
                </a:lnTo>
                <a:lnTo>
                  <a:pt x="11721306" y="6532575"/>
                </a:lnTo>
                <a:lnTo>
                  <a:pt x="0" y="6532575"/>
                </a:lnTo>
                <a:lnTo>
                  <a:pt x="0" y="0"/>
                </a:lnTo>
                <a:close/>
              </a:path>
            </a:pathLst>
          </a:custGeom>
          <a:blipFill>
            <a:blip r:embed="rId2"/>
            <a:stretch>
              <a:fillRect l="0" t="0" r="0" b="0"/>
            </a:stretch>
          </a:blipFill>
        </p:spPr>
      </p:sp>
      <p:sp>
        <p:nvSpPr>
          <p:cNvPr name="Freeform 3" id="3"/>
          <p:cNvSpPr/>
          <p:nvPr/>
        </p:nvSpPr>
        <p:spPr>
          <a:xfrm flipH="false" flipV="false" rot="0">
            <a:off x="9144000" y="0"/>
            <a:ext cx="8949452" cy="4920790"/>
          </a:xfrm>
          <a:custGeom>
            <a:avLst/>
            <a:gdLst/>
            <a:ahLst/>
            <a:cxnLst/>
            <a:rect r="r" b="b" t="t" l="l"/>
            <a:pathLst>
              <a:path h="4920790" w="8949452">
                <a:moveTo>
                  <a:pt x="0" y="0"/>
                </a:moveTo>
                <a:lnTo>
                  <a:pt x="8949452" y="0"/>
                </a:lnTo>
                <a:lnTo>
                  <a:pt x="8949452" y="4920790"/>
                </a:lnTo>
                <a:lnTo>
                  <a:pt x="0" y="4920790"/>
                </a:lnTo>
                <a:lnTo>
                  <a:pt x="0" y="0"/>
                </a:lnTo>
                <a:close/>
              </a:path>
            </a:pathLst>
          </a:custGeom>
          <a:blipFill>
            <a:blip r:embed="rId3"/>
            <a:stretch>
              <a:fillRect l="0" t="0" r="0" b="0"/>
            </a:stretch>
          </a:blipFill>
        </p:spPr>
      </p:sp>
      <p:sp>
        <p:nvSpPr>
          <p:cNvPr name="TextBox 4" id="4"/>
          <p:cNvSpPr txBox="true"/>
          <p:nvPr/>
        </p:nvSpPr>
        <p:spPr>
          <a:xfrm rot="0">
            <a:off x="0" y="432800"/>
            <a:ext cx="6652261"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Parameter File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5062208" y="2057568"/>
            <a:ext cx="11488081" cy="2721915"/>
          </a:xfrm>
          <a:custGeom>
            <a:avLst/>
            <a:gdLst/>
            <a:ahLst/>
            <a:cxnLst/>
            <a:rect r="r" b="b" t="t" l="l"/>
            <a:pathLst>
              <a:path h="2721915" w="11488081">
                <a:moveTo>
                  <a:pt x="0" y="0"/>
                </a:moveTo>
                <a:lnTo>
                  <a:pt x="11488081" y="0"/>
                </a:lnTo>
                <a:lnTo>
                  <a:pt x="11488081" y="2721915"/>
                </a:lnTo>
                <a:lnTo>
                  <a:pt x="0" y="2721915"/>
                </a:lnTo>
                <a:lnTo>
                  <a:pt x="0" y="0"/>
                </a:lnTo>
                <a:close/>
              </a:path>
            </a:pathLst>
          </a:custGeom>
          <a:blipFill>
            <a:blip r:embed="rId2"/>
            <a:stretch>
              <a:fillRect l="0" t="0" r="0" b="0"/>
            </a:stretch>
          </a:blipFill>
        </p:spPr>
      </p:sp>
      <p:sp>
        <p:nvSpPr>
          <p:cNvPr name="Freeform 3" id="3"/>
          <p:cNvSpPr/>
          <p:nvPr/>
        </p:nvSpPr>
        <p:spPr>
          <a:xfrm flipH="false" flipV="false" rot="0">
            <a:off x="5294298" y="5479223"/>
            <a:ext cx="11023902" cy="4363307"/>
          </a:xfrm>
          <a:custGeom>
            <a:avLst/>
            <a:gdLst/>
            <a:ahLst/>
            <a:cxnLst/>
            <a:rect r="r" b="b" t="t" l="l"/>
            <a:pathLst>
              <a:path h="4363307" w="11023902">
                <a:moveTo>
                  <a:pt x="0" y="0"/>
                </a:moveTo>
                <a:lnTo>
                  <a:pt x="11023901" y="0"/>
                </a:lnTo>
                <a:lnTo>
                  <a:pt x="11023901" y="4363307"/>
                </a:lnTo>
                <a:lnTo>
                  <a:pt x="0" y="4363307"/>
                </a:lnTo>
                <a:lnTo>
                  <a:pt x="0" y="0"/>
                </a:lnTo>
                <a:close/>
              </a:path>
            </a:pathLst>
          </a:custGeom>
          <a:blipFill>
            <a:blip r:embed="rId3"/>
            <a:stretch>
              <a:fillRect l="0" t="0" r="0" b="0"/>
            </a:stretch>
          </a:blipFill>
        </p:spPr>
      </p:sp>
      <p:sp>
        <p:nvSpPr>
          <p:cNvPr name="TextBox 4" id="4"/>
          <p:cNvSpPr txBox="true"/>
          <p:nvPr/>
        </p:nvSpPr>
        <p:spPr>
          <a:xfrm rot="0">
            <a:off x="507891" y="385295"/>
            <a:ext cx="3284240"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INSIGHTS</a:t>
            </a:r>
          </a:p>
        </p:txBody>
      </p:sp>
      <p:sp>
        <p:nvSpPr>
          <p:cNvPr name="TextBox 5" id="5"/>
          <p:cNvSpPr txBox="true"/>
          <p:nvPr/>
        </p:nvSpPr>
        <p:spPr>
          <a:xfrm rot="0">
            <a:off x="5062208" y="613139"/>
            <a:ext cx="11255991" cy="899746"/>
          </a:xfrm>
          <a:prstGeom prst="rect">
            <a:avLst/>
          </a:prstGeom>
        </p:spPr>
        <p:txBody>
          <a:bodyPr anchor="t" rtlCol="false" tIns="0" lIns="0" bIns="0" rIns="0">
            <a:spAutoFit/>
          </a:bodyPr>
          <a:lstStyle/>
          <a:p>
            <a:pPr algn="ctr">
              <a:lnSpc>
                <a:spcPts val="3559"/>
              </a:lnSpc>
              <a:spcBef>
                <a:spcPct val="0"/>
              </a:spcBef>
            </a:pPr>
            <a:r>
              <a:rPr lang="en-US" sz="2966">
                <a:solidFill>
                  <a:srgbClr val="000000"/>
                </a:solidFill>
                <a:latin typeface="More Sugar"/>
              </a:rPr>
              <a:t>Top 10 Countries with the highest Electric power consumption (kWh per capita)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5774203" y="1704061"/>
            <a:ext cx="11485097" cy="2550760"/>
          </a:xfrm>
          <a:custGeom>
            <a:avLst/>
            <a:gdLst/>
            <a:ahLst/>
            <a:cxnLst/>
            <a:rect r="r" b="b" t="t" l="l"/>
            <a:pathLst>
              <a:path h="2550760" w="11485097">
                <a:moveTo>
                  <a:pt x="0" y="0"/>
                </a:moveTo>
                <a:lnTo>
                  <a:pt x="11485097" y="0"/>
                </a:lnTo>
                <a:lnTo>
                  <a:pt x="11485097" y="2550760"/>
                </a:lnTo>
                <a:lnTo>
                  <a:pt x="0" y="2550760"/>
                </a:lnTo>
                <a:lnTo>
                  <a:pt x="0" y="0"/>
                </a:lnTo>
                <a:close/>
              </a:path>
            </a:pathLst>
          </a:custGeom>
          <a:blipFill>
            <a:blip r:embed="rId2"/>
            <a:stretch>
              <a:fillRect l="0" t="0" r="0" b="0"/>
            </a:stretch>
          </a:blipFill>
        </p:spPr>
      </p:sp>
      <p:sp>
        <p:nvSpPr>
          <p:cNvPr name="Freeform 3" id="3"/>
          <p:cNvSpPr/>
          <p:nvPr/>
        </p:nvSpPr>
        <p:spPr>
          <a:xfrm flipH="false" flipV="false" rot="0">
            <a:off x="5987951" y="5064037"/>
            <a:ext cx="11057602" cy="4194263"/>
          </a:xfrm>
          <a:custGeom>
            <a:avLst/>
            <a:gdLst/>
            <a:ahLst/>
            <a:cxnLst/>
            <a:rect r="r" b="b" t="t" l="l"/>
            <a:pathLst>
              <a:path h="4194263" w="11057602">
                <a:moveTo>
                  <a:pt x="0" y="0"/>
                </a:moveTo>
                <a:lnTo>
                  <a:pt x="11057602" y="0"/>
                </a:lnTo>
                <a:lnTo>
                  <a:pt x="11057602" y="4194263"/>
                </a:lnTo>
                <a:lnTo>
                  <a:pt x="0" y="4194263"/>
                </a:lnTo>
                <a:lnTo>
                  <a:pt x="0" y="0"/>
                </a:lnTo>
                <a:close/>
              </a:path>
            </a:pathLst>
          </a:custGeom>
          <a:blipFill>
            <a:blip r:embed="rId3"/>
            <a:stretch>
              <a:fillRect l="0" t="0" r="0" b="0"/>
            </a:stretch>
          </a:blipFill>
        </p:spPr>
      </p:sp>
      <p:sp>
        <p:nvSpPr>
          <p:cNvPr name="TextBox 4" id="4"/>
          <p:cNvSpPr txBox="true"/>
          <p:nvPr/>
        </p:nvSpPr>
        <p:spPr>
          <a:xfrm rot="0">
            <a:off x="507891" y="385295"/>
            <a:ext cx="3284240"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INSIGHTS</a:t>
            </a:r>
          </a:p>
        </p:txBody>
      </p:sp>
      <p:sp>
        <p:nvSpPr>
          <p:cNvPr name="TextBox 5" id="5"/>
          <p:cNvSpPr txBox="true"/>
          <p:nvPr/>
        </p:nvSpPr>
        <p:spPr>
          <a:xfrm rot="0">
            <a:off x="5077072" y="784668"/>
            <a:ext cx="12376202" cy="478539"/>
          </a:xfrm>
          <a:prstGeom prst="rect">
            <a:avLst/>
          </a:prstGeom>
        </p:spPr>
        <p:txBody>
          <a:bodyPr anchor="t" rtlCol="false" tIns="0" lIns="0" bIns="0" rIns="0">
            <a:spAutoFit/>
          </a:bodyPr>
          <a:lstStyle/>
          <a:p>
            <a:pPr algn="ctr">
              <a:lnSpc>
                <a:spcPts val="3710"/>
              </a:lnSpc>
              <a:spcBef>
                <a:spcPct val="0"/>
              </a:spcBef>
            </a:pPr>
            <a:r>
              <a:rPr lang="en-US" sz="3092">
                <a:solidFill>
                  <a:srgbClr val="000000"/>
                </a:solidFill>
                <a:latin typeface="More Sugar"/>
              </a:rPr>
              <a:t>Top 10 Countries with least CO2_Emission_Amount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6255759" y="1769543"/>
            <a:ext cx="11003541" cy="2545248"/>
          </a:xfrm>
          <a:custGeom>
            <a:avLst/>
            <a:gdLst/>
            <a:ahLst/>
            <a:cxnLst/>
            <a:rect r="r" b="b" t="t" l="l"/>
            <a:pathLst>
              <a:path h="2545248" w="11003541">
                <a:moveTo>
                  <a:pt x="0" y="0"/>
                </a:moveTo>
                <a:lnTo>
                  <a:pt x="11003541" y="0"/>
                </a:lnTo>
                <a:lnTo>
                  <a:pt x="11003541" y="2545248"/>
                </a:lnTo>
                <a:lnTo>
                  <a:pt x="0" y="2545248"/>
                </a:lnTo>
                <a:lnTo>
                  <a:pt x="0" y="0"/>
                </a:lnTo>
                <a:close/>
              </a:path>
            </a:pathLst>
          </a:custGeom>
          <a:blipFill>
            <a:blip r:embed="rId2"/>
            <a:stretch>
              <a:fillRect l="0" t="0" r="0" b="0"/>
            </a:stretch>
          </a:blipFill>
        </p:spPr>
      </p:sp>
      <p:sp>
        <p:nvSpPr>
          <p:cNvPr name="Freeform 3" id="3"/>
          <p:cNvSpPr/>
          <p:nvPr/>
        </p:nvSpPr>
        <p:spPr>
          <a:xfrm flipH="false" flipV="false" rot="0">
            <a:off x="7386170" y="4588423"/>
            <a:ext cx="8157409" cy="5438273"/>
          </a:xfrm>
          <a:custGeom>
            <a:avLst/>
            <a:gdLst/>
            <a:ahLst/>
            <a:cxnLst/>
            <a:rect r="r" b="b" t="t" l="l"/>
            <a:pathLst>
              <a:path h="5438273" w="8157409">
                <a:moveTo>
                  <a:pt x="0" y="0"/>
                </a:moveTo>
                <a:lnTo>
                  <a:pt x="8157410" y="0"/>
                </a:lnTo>
                <a:lnTo>
                  <a:pt x="8157410" y="5438273"/>
                </a:lnTo>
                <a:lnTo>
                  <a:pt x="0" y="5438273"/>
                </a:lnTo>
                <a:lnTo>
                  <a:pt x="0" y="0"/>
                </a:lnTo>
                <a:close/>
              </a:path>
            </a:pathLst>
          </a:custGeom>
          <a:blipFill>
            <a:blip r:embed="rId3"/>
            <a:stretch>
              <a:fillRect l="0" t="0" r="0" b="0"/>
            </a:stretch>
          </a:blipFill>
        </p:spPr>
      </p:sp>
      <p:sp>
        <p:nvSpPr>
          <p:cNvPr name="TextBox 4" id="4"/>
          <p:cNvSpPr txBox="true"/>
          <p:nvPr/>
        </p:nvSpPr>
        <p:spPr>
          <a:xfrm rot="0">
            <a:off x="6832619" y="806839"/>
            <a:ext cx="9264513" cy="434198"/>
          </a:xfrm>
          <a:prstGeom prst="rect">
            <a:avLst/>
          </a:prstGeom>
        </p:spPr>
        <p:txBody>
          <a:bodyPr anchor="t" rtlCol="false" tIns="0" lIns="0" bIns="0" rIns="0">
            <a:spAutoFit/>
          </a:bodyPr>
          <a:lstStyle/>
          <a:p>
            <a:pPr algn="ctr">
              <a:lnSpc>
                <a:spcPts val="3359"/>
              </a:lnSpc>
              <a:spcBef>
                <a:spcPct val="0"/>
              </a:spcBef>
            </a:pPr>
            <a:r>
              <a:rPr lang="en-US" sz="2799">
                <a:solidFill>
                  <a:srgbClr val="000000"/>
                </a:solidFill>
                <a:latin typeface="More Sugar"/>
              </a:rPr>
              <a:t>Average Amount of CO2 released worldwide each year</a:t>
            </a:r>
          </a:p>
        </p:txBody>
      </p:sp>
      <p:sp>
        <p:nvSpPr>
          <p:cNvPr name="TextBox 5" id="5"/>
          <p:cNvSpPr txBox="true"/>
          <p:nvPr/>
        </p:nvSpPr>
        <p:spPr>
          <a:xfrm rot="0">
            <a:off x="445165" y="604838"/>
            <a:ext cx="3284240"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INSIGHTS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3422403" y="2399341"/>
            <a:ext cx="5179600" cy="5488318"/>
          </a:xfrm>
          <a:custGeom>
            <a:avLst/>
            <a:gdLst/>
            <a:ahLst/>
            <a:cxnLst/>
            <a:rect r="r" b="b" t="t" l="l"/>
            <a:pathLst>
              <a:path h="5488318" w="5179600">
                <a:moveTo>
                  <a:pt x="0" y="0"/>
                </a:moveTo>
                <a:lnTo>
                  <a:pt x="5179600" y="0"/>
                </a:lnTo>
                <a:lnTo>
                  <a:pt x="5179600" y="5488318"/>
                </a:lnTo>
                <a:lnTo>
                  <a:pt x="0" y="548831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36768" y="3797378"/>
            <a:ext cx="12814465" cy="3149444"/>
          </a:xfrm>
          <a:prstGeom prst="rect">
            <a:avLst/>
          </a:prstGeom>
        </p:spPr>
        <p:txBody>
          <a:bodyPr anchor="t" rtlCol="false" tIns="0" lIns="0" bIns="0" rIns="0">
            <a:spAutoFit/>
          </a:bodyPr>
          <a:lstStyle/>
          <a:p>
            <a:pPr algn="ctr">
              <a:lnSpc>
                <a:spcPts val="11775"/>
              </a:lnSpc>
            </a:pPr>
            <a:r>
              <a:rPr lang="en-US" sz="13853" spc="831">
                <a:solidFill>
                  <a:srgbClr val="5A3761"/>
                </a:solidFill>
                <a:latin typeface="Atma Bold"/>
              </a:rPr>
              <a:t>Hello Everyone!</a:t>
            </a:r>
          </a:p>
        </p:txBody>
      </p:sp>
      <p:sp>
        <p:nvSpPr>
          <p:cNvPr name="Freeform 4" id="4"/>
          <p:cNvSpPr/>
          <p:nvPr/>
        </p:nvSpPr>
        <p:spPr>
          <a:xfrm flipH="false" flipV="false" rot="0">
            <a:off x="1028700" y="5558488"/>
            <a:ext cx="2596065" cy="4114800"/>
          </a:xfrm>
          <a:custGeom>
            <a:avLst/>
            <a:gdLst/>
            <a:ahLst/>
            <a:cxnLst/>
            <a:rect r="r" b="b" t="t" l="l"/>
            <a:pathLst>
              <a:path h="4114800" w="2596065">
                <a:moveTo>
                  <a:pt x="0" y="0"/>
                </a:moveTo>
                <a:lnTo>
                  <a:pt x="2596065" y="0"/>
                </a:lnTo>
                <a:lnTo>
                  <a:pt x="25960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207328" y="6501905"/>
            <a:ext cx="1647839" cy="889833"/>
          </a:xfrm>
          <a:custGeom>
            <a:avLst/>
            <a:gdLst/>
            <a:ahLst/>
            <a:cxnLst/>
            <a:rect r="r" b="b" t="t" l="l"/>
            <a:pathLst>
              <a:path h="889833" w="1647839">
                <a:moveTo>
                  <a:pt x="0" y="0"/>
                </a:moveTo>
                <a:lnTo>
                  <a:pt x="1647840" y="0"/>
                </a:lnTo>
                <a:lnTo>
                  <a:pt x="1647840" y="889833"/>
                </a:lnTo>
                <a:lnTo>
                  <a:pt x="0" y="8898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031248" y="1629131"/>
            <a:ext cx="2476083" cy="2057400"/>
          </a:xfrm>
          <a:custGeom>
            <a:avLst/>
            <a:gdLst/>
            <a:ahLst/>
            <a:cxnLst/>
            <a:rect r="r" b="b" t="t" l="l"/>
            <a:pathLst>
              <a:path h="2057400" w="2476083">
                <a:moveTo>
                  <a:pt x="0" y="0"/>
                </a:moveTo>
                <a:lnTo>
                  <a:pt x="2476083" y="0"/>
                </a:lnTo>
                <a:lnTo>
                  <a:pt x="2476083"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5532481" y="632843"/>
            <a:ext cx="12556905" cy="5312163"/>
          </a:xfrm>
          <a:custGeom>
            <a:avLst/>
            <a:gdLst/>
            <a:ahLst/>
            <a:cxnLst/>
            <a:rect r="r" b="b" t="t" l="l"/>
            <a:pathLst>
              <a:path h="5312163" w="12556905">
                <a:moveTo>
                  <a:pt x="0" y="0"/>
                </a:moveTo>
                <a:lnTo>
                  <a:pt x="12556905" y="0"/>
                </a:lnTo>
                <a:lnTo>
                  <a:pt x="12556905" y="5312164"/>
                </a:lnTo>
                <a:lnTo>
                  <a:pt x="0" y="5312164"/>
                </a:lnTo>
                <a:lnTo>
                  <a:pt x="0" y="0"/>
                </a:lnTo>
                <a:close/>
              </a:path>
            </a:pathLst>
          </a:custGeom>
          <a:blipFill>
            <a:blip r:embed="rId2"/>
            <a:stretch>
              <a:fillRect l="0" t="0" r="0" b="0"/>
            </a:stretch>
          </a:blipFill>
        </p:spPr>
      </p:sp>
      <p:sp>
        <p:nvSpPr>
          <p:cNvPr name="Freeform 3" id="3"/>
          <p:cNvSpPr/>
          <p:nvPr/>
        </p:nvSpPr>
        <p:spPr>
          <a:xfrm flipH="false" flipV="false" rot="0">
            <a:off x="5731095" y="6446817"/>
            <a:ext cx="12159677" cy="3313293"/>
          </a:xfrm>
          <a:custGeom>
            <a:avLst/>
            <a:gdLst/>
            <a:ahLst/>
            <a:cxnLst/>
            <a:rect r="r" b="b" t="t" l="l"/>
            <a:pathLst>
              <a:path h="3313293" w="12159677">
                <a:moveTo>
                  <a:pt x="0" y="0"/>
                </a:moveTo>
                <a:lnTo>
                  <a:pt x="12159677" y="0"/>
                </a:lnTo>
                <a:lnTo>
                  <a:pt x="12159677" y="3313294"/>
                </a:lnTo>
                <a:lnTo>
                  <a:pt x="0" y="3313294"/>
                </a:lnTo>
                <a:lnTo>
                  <a:pt x="0" y="0"/>
                </a:lnTo>
                <a:close/>
              </a:path>
            </a:pathLst>
          </a:custGeom>
          <a:blipFill>
            <a:blip r:embed="rId3"/>
            <a:stretch>
              <a:fillRect l="0" t="0" r="0" b="0"/>
            </a:stretch>
          </a:blipFill>
        </p:spPr>
      </p:sp>
      <p:sp>
        <p:nvSpPr>
          <p:cNvPr name="TextBox 4" id="4"/>
          <p:cNvSpPr txBox="true"/>
          <p:nvPr/>
        </p:nvSpPr>
        <p:spPr>
          <a:xfrm rot="0">
            <a:off x="445165" y="604838"/>
            <a:ext cx="3284240"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INSIGHTS</a:t>
            </a:r>
          </a:p>
        </p:txBody>
      </p:sp>
      <p:sp>
        <p:nvSpPr>
          <p:cNvPr name="TextBox 5" id="5"/>
          <p:cNvSpPr txBox="true"/>
          <p:nvPr/>
        </p:nvSpPr>
        <p:spPr>
          <a:xfrm rot="0">
            <a:off x="0" y="4188932"/>
            <a:ext cx="5302369" cy="1435781"/>
          </a:xfrm>
          <a:prstGeom prst="rect">
            <a:avLst/>
          </a:prstGeom>
        </p:spPr>
        <p:txBody>
          <a:bodyPr anchor="t" rtlCol="false" tIns="0" lIns="0" bIns="0" rIns="0">
            <a:spAutoFit/>
          </a:bodyPr>
          <a:lstStyle/>
          <a:p>
            <a:pPr algn="ctr">
              <a:lnSpc>
                <a:spcPts val="3761"/>
              </a:lnSpc>
              <a:spcBef>
                <a:spcPct val="0"/>
              </a:spcBef>
            </a:pPr>
            <a:r>
              <a:rPr lang="en-US" sz="3134">
                <a:solidFill>
                  <a:srgbClr val="000000"/>
                </a:solidFill>
                <a:latin typeface="More Sugar"/>
              </a:rPr>
              <a:t>Change in CO2 Amount  compared to previous year for every country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5561000" y="831167"/>
            <a:ext cx="12372287" cy="4312333"/>
          </a:xfrm>
          <a:custGeom>
            <a:avLst/>
            <a:gdLst/>
            <a:ahLst/>
            <a:cxnLst/>
            <a:rect r="r" b="b" t="t" l="l"/>
            <a:pathLst>
              <a:path h="4312333" w="12372287">
                <a:moveTo>
                  <a:pt x="0" y="0"/>
                </a:moveTo>
                <a:lnTo>
                  <a:pt x="12372287" y="0"/>
                </a:lnTo>
                <a:lnTo>
                  <a:pt x="12372287" y="4312333"/>
                </a:lnTo>
                <a:lnTo>
                  <a:pt x="0" y="4312333"/>
                </a:lnTo>
                <a:lnTo>
                  <a:pt x="0" y="0"/>
                </a:lnTo>
                <a:close/>
              </a:path>
            </a:pathLst>
          </a:custGeom>
          <a:blipFill>
            <a:blip r:embed="rId2"/>
            <a:stretch>
              <a:fillRect l="0" t="0" r="0" b="0"/>
            </a:stretch>
          </a:blipFill>
        </p:spPr>
      </p:sp>
      <p:sp>
        <p:nvSpPr>
          <p:cNvPr name="Freeform 3" id="3"/>
          <p:cNvSpPr/>
          <p:nvPr/>
        </p:nvSpPr>
        <p:spPr>
          <a:xfrm flipH="false" flipV="false" rot="0">
            <a:off x="5561000" y="6205543"/>
            <a:ext cx="11698300" cy="2141306"/>
          </a:xfrm>
          <a:custGeom>
            <a:avLst/>
            <a:gdLst/>
            <a:ahLst/>
            <a:cxnLst/>
            <a:rect r="r" b="b" t="t" l="l"/>
            <a:pathLst>
              <a:path h="2141306" w="11698300">
                <a:moveTo>
                  <a:pt x="0" y="0"/>
                </a:moveTo>
                <a:lnTo>
                  <a:pt x="11698300" y="0"/>
                </a:lnTo>
                <a:lnTo>
                  <a:pt x="11698300" y="2141306"/>
                </a:lnTo>
                <a:lnTo>
                  <a:pt x="0" y="2141306"/>
                </a:lnTo>
                <a:lnTo>
                  <a:pt x="0" y="0"/>
                </a:lnTo>
                <a:close/>
              </a:path>
            </a:pathLst>
          </a:custGeom>
          <a:blipFill>
            <a:blip r:embed="rId3"/>
            <a:stretch>
              <a:fillRect l="0" t="-1237" r="0" b="-1237"/>
            </a:stretch>
          </a:blipFill>
        </p:spPr>
      </p:sp>
      <p:sp>
        <p:nvSpPr>
          <p:cNvPr name="TextBox 4" id="4"/>
          <p:cNvSpPr txBox="true"/>
          <p:nvPr/>
        </p:nvSpPr>
        <p:spPr>
          <a:xfrm rot="0">
            <a:off x="445165" y="604838"/>
            <a:ext cx="3284240"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INSIGHTS</a:t>
            </a:r>
          </a:p>
        </p:txBody>
      </p:sp>
      <p:sp>
        <p:nvSpPr>
          <p:cNvPr name="TextBox 5" id="5"/>
          <p:cNvSpPr txBox="true"/>
          <p:nvPr/>
        </p:nvSpPr>
        <p:spPr>
          <a:xfrm rot="0">
            <a:off x="-376358" y="3715549"/>
            <a:ext cx="5673908" cy="3249482"/>
          </a:xfrm>
          <a:prstGeom prst="rect">
            <a:avLst/>
          </a:prstGeom>
        </p:spPr>
        <p:txBody>
          <a:bodyPr anchor="t" rtlCol="false" tIns="0" lIns="0" bIns="0" rIns="0">
            <a:spAutoFit/>
          </a:bodyPr>
          <a:lstStyle/>
          <a:p>
            <a:pPr algn="ctr">
              <a:lnSpc>
                <a:spcPts val="4272"/>
              </a:lnSpc>
              <a:spcBef>
                <a:spcPct val="0"/>
              </a:spcBef>
            </a:pPr>
            <a:r>
              <a:rPr lang="en-US" sz="3560">
                <a:solidFill>
                  <a:srgbClr val="000000"/>
                </a:solidFill>
                <a:latin typeface="More Sugar"/>
              </a:rPr>
              <a:t>Average CO2 released, Electric energy consumption and Renewable energy consumption by each Income_Group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313632" y="1452563"/>
            <a:ext cx="8327907" cy="4029322"/>
          </a:xfrm>
          <a:custGeom>
            <a:avLst/>
            <a:gdLst/>
            <a:ahLst/>
            <a:cxnLst/>
            <a:rect r="r" b="b" t="t" l="l"/>
            <a:pathLst>
              <a:path h="4029322" w="8327907">
                <a:moveTo>
                  <a:pt x="0" y="0"/>
                </a:moveTo>
                <a:lnTo>
                  <a:pt x="8327907" y="0"/>
                </a:lnTo>
                <a:lnTo>
                  <a:pt x="8327907" y="4029322"/>
                </a:lnTo>
                <a:lnTo>
                  <a:pt x="0" y="4029322"/>
                </a:lnTo>
                <a:lnTo>
                  <a:pt x="0" y="0"/>
                </a:lnTo>
                <a:close/>
              </a:path>
            </a:pathLst>
          </a:custGeom>
          <a:blipFill>
            <a:blip r:embed="rId2"/>
            <a:stretch>
              <a:fillRect l="0" t="0" r="0" b="0"/>
            </a:stretch>
          </a:blipFill>
        </p:spPr>
      </p:sp>
      <p:sp>
        <p:nvSpPr>
          <p:cNvPr name="Freeform 3" id="3"/>
          <p:cNvSpPr/>
          <p:nvPr/>
        </p:nvSpPr>
        <p:spPr>
          <a:xfrm flipH="false" flipV="false" rot="0">
            <a:off x="9066773" y="1452562"/>
            <a:ext cx="9221227" cy="4029322"/>
          </a:xfrm>
          <a:custGeom>
            <a:avLst/>
            <a:gdLst/>
            <a:ahLst/>
            <a:cxnLst/>
            <a:rect r="r" b="b" t="t" l="l"/>
            <a:pathLst>
              <a:path h="4029322" w="9221227">
                <a:moveTo>
                  <a:pt x="0" y="0"/>
                </a:moveTo>
                <a:lnTo>
                  <a:pt x="9221227" y="0"/>
                </a:lnTo>
                <a:lnTo>
                  <a:pt x="9221227" y="4029323"/>
                </a:lnTo>
                <a:lnTo>
                  <a:pt x="0" y="4029323"/>
                </a:lnTo>
                <a:lnTo>
                  <a:pt x="0" y="0"/>
                </a:lnTo>
                <a:close/>
              </a:path>
            </a:pathLst>
          </a:custGeom>
          <a:blipFill>
            <a:blip r:embed="rId3"/>
            <a:stretch>
              <a:fillRect l="-3385" t="0" r="-3385" b="0"/>
            </a:stretch>
          </a:blipFill>
        </p:spPr>
      </p:sp>
      <p:sp>
        <p:nvSpPr>
          <p:cNvPr name="Freeform 4" id="4"/>
          <p:cNvSpPr/>
          <p:nvPr/>
        </p:nvSpPr>
        <p:spPr>
          <a:xfrm flipH="false" flipV="false" rot="0">
            <a:off x="5350158" y="6057058"/>
            <a:ext cx="7433230" cy="3934127"/>
          </a:xfrm>
          <a:custGeom>
            <a:avLst/>
            <a:gdLst/>
            <a:ahLst/>
            <a:cxnLst/>
            <a:rect r="r" b="b" t="t" l="l"/>
            <a:pathLst>
              <a:path h="3934127" w="7433230">
                <a:moveTo>
                  <a:pt x="0" y="0"/>
                </a:moveTo>
                <a:lnTo>
                  <a:pt x="7433230" y="0"/>
                </a:lnTo>
                <a:lnTo>
                  <a:pt x="7433230" y="3934127"/>
                </a:lnTo>
                <a:lnTo>
                  <a:pt x="0" y="3934127"/>
                </a:lnTo>
                <a:lnTo>
                  <a:pt x="0" y="0"/>
                </a:lnTo>
                <a:close/>
              </a:path>
            </a:pathLst>
          </a:custGeom>
          <a:blipFill>
            <a:blip r:embed="rId4"/>
            <a:stretch>
              <a:fillRect l="0" t="0" r="0" b="0"/>
            </a:stretch>
          </a:blipFill>
        </p:spPr>
      </p:sp>
      <p:sp>
        <p:nvSpPr>
          <p:cNvPr name="TextBox 5" id="5"/>
          <p:cNvSpPr txBox="true"/>
          <p:nvPr/>
        </p:nvSpPr>
        <p:spPr>
          <a:xfrm rot="0">
            <a:off x="313632" y="180975"/>
            <a:ext cx="458229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Plot Analysis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0" y="4097508"/>
            <a:ext cx="10362379" cy="6189492"/>
          </a:xfrm>
          <a:custGeom>
            <a:avLst/>
            <a:gdLst/>
            <a:ahLst/>
            <a:cxnLst/>
            <a:rect r="r" b="b" t="t" l="l"/>
            <a:pathLst>
              <a:path h="6189492" w="10362379">
                <a:moveTo>
                  <a:pt x="0" y="0"/>
                </a:moveTo>
                <a:lnTo>
                  <a:pt x="10362379" y="0"/>
                </a:lnTo>
                <a:lnTo>
                  <a:pt x="10362379" y="6189492"/>
                </a:lnTo>
                <a:lnTo>
                  <a:pt x="0" y="6189492"/>
                </a:lnTo>
                <a:lnTo>
                  <a:pt x="0" y="0"/>
                </a:lnTo>
                <a:close/>
              </a:path>
            </a:pathLst>
          </a:custGeom>
          <a:blipFill>
            <a:blip r:embed="rId2"/>
            <a:stretch>
              <a:fillRect l="0" t="0" r="0" b="0"/>
            </a:stretch>
          </a:blipFill>
        </p:spPr>
      </p:sp>
      <p:sp>
        <p:nvSpPr>
          <p:cNvPr name="TextBox 3" id="3"/>
          <p:cNvSpPr txBox="true"/>
          <p:nvPr/>
        </p:nvSpPr>
        <p:spPr>
          <a:xfrm rot="0">
            <a:off x="313632" y="180975"/>
            <a:ext cx="458229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Plot Analysis</a:t>
            </a:r>
          </a:p>
        </p:txBody>
      </p:sp>
      <p:sp>
        <p:nvSpPr>
          <p:cNvPr name="Freeform 4" id="4"/>
          <p:cNvSpPr/>
          <p:nvPr/>
        </p:nvSpPr>
        <p:spPr>
          <a:xfrm flipH="false" flipV="false" rot="0">
            <a:off x="8895057" y="0"/>
            <a:ext cx="9392943" cy="5720529"/>
          </a:xfrm>
          <a:custGeom>
            <a:avLst/>
            <a:gdLst/>
            <a:ahLst/>
            <a:cxnLst/>
            <a:rect r="r" b="b" t="t" l="l"/>
            <a:pathLst>
              <a:path h="5720529" w="9392943">
                <a:moveTo>
                  <a:pt x="0" y="0"/>
                </a:moveTo>
                <a:lnTo>
                  <a:pt x="9392943" y="0"/>
                </a:lnTo>
                <a:lnTo>
                  <a:pt x="9392943" y="5720529"/>
                </a:lnTo>
                <a:lnTo>
                  <a:pt x="0" y="5720529"/>
                </a:lnTo>
                <a:lnTo>
                  <a:pt x="0" y="0"/>
                </a:lnTo>
                <a:close/>
              </a:path>
            </a:pathLst>
          </a:custGeom>
          <a:blipFill>
            <a:blip r:embed="rId3"/>
            <a:stretch>
              <a:fillRect l="0" t="0" r="-2671"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7473450" y="180975"/>
            <a:ext cx="10162424" cy="6762300"/>
          </a:xfrm>
          <a:custGeom>
            <a:avLst/>
            <a:gdLst/>
            <a:ahLst/>
            <a:cxnLst/>
            <a:rect r="r" b="b" t="t" l="l"/>
            <a:pathLst>
              <a:path h="6762300" w="10162424">
                <a:moveTo>
                  <a:pt x="0" y="0"/>
                </a:moveTo>
                <a:lnTo>
                  <a:pt x="10162424" y="0"/>
                </a:lnTo>
                <a:lnTo>
                  <a:pt x="10162424" y="6762300"/>
                </a:lnTo>
                <a:lnTo>
                  <a:pt x="0" y="6762300"/>
                </a:lnTo>
                <a:lnTo>
                  <a:pt x="0" y="0"/>
                </a:lnTo>
                <a:close/>
              </a:path>
            </a:pathLst>
          </a:custGeom>
          <a:blipFill>
            <a:blip r:embed="rId2"/>
            <a:stretch>
              <a:fillRect l="0" t="0" r="0" b="0"/>
            </a:stretch>
          </a:blipFill>
        </p:spPr>
      </p:sp>
      <p:sp>
        <p:nvSpPr>
          <p:cNvPr name="TextBox 3" id="3"/>
          <p:cNvSpPr txBox="true"/>
          <p:nvPr/>
        </p:nvSpPr>
        <p:spPr>
          <a:xfrm rot="0">
            <a:off x="313632" y="180975"/>
            <a:ext cx="458229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Plot Analysis</a:t>
            </a:r>
          </a:p>
        </p:txBody>
      </p:sp>
      <p:sp>
        <p:nvSpPr>
          <p:cNvPr name="Freeform 4" id="4"/>
          <p:cNvSpPr/>
          <p:nvPr/>
        </p:nvSpPr>
        <p:spPr>
          <a:xfrm flipH="false" flipV="false" rot="0">
            <a:off x="558252" y="3562125"/>
            <a:ext cx="6089893" cy="6187577"/>
          </a:xfrm>
          <a:custGeom>
            <a:avLst/>
            <a:gdLst/>
            <a:ahLst/>
            <a:cxnLst/>
            <a:rect r="r" b="b" t="t" l="l"/>
            <a:pathLst>
              <a:path h="6187577" w="6089893">
                <a:moveTo>
                  <a:pt x="0" y="0"/>
                </a:moveTo>
                <a:lnTo>
                  <a:pt x="6089893" y="0"/>
                </a:lnTo>
                <a:lnTo>
                  <a:pt x="6089893" y="6187577"/>
                </a:lnTo>
                <a:lnTo>
                  <a:pt x="0" y="6187577"/>
                </a:lnTo>
                <a:lnTo>
                  <a:pt x="0" y="0"/>
                </a:lnTo>
                <a:close/>
              </a:path>
            </a:pathLst>
          </a:custGeom>
          <a:blipFill>
            <a:blip r:embed="rId3"/>
            <a:stretch>
              <a:fillRect l="0" t="0" r="-1030" b="0"/>
            </a:stretch>
          </a:blipFill>
        </p:spPr>
      </p:sp>
      <p:sp>
        <p:nvSpPr>
          <p:cNvPr name="TextBox 5" id="5"/>
          <p:cNvSpPr txBox="true"/>
          <p:nvPr/>
        </p:nvSpPr>
        <p:spPr>
          <a:xfrm rot="0">
            <a:off x="7910922" y="7562850"/>
            <a:ext cx="8864244" cy="1695450"/>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Line graph for change noticed every year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6135131" y="447644"/>
            <a:ext cx="11530538" cy="9391713"/>
          </a:xfrm>
          <a:custGeom>
            <a:avLst/>
            <a:gdLst/>
            <a:ahLst/>
            <a:cxnLst/>
            <a:rect r="r" b="b" t="t" l="l"/>
            <a:pathLst>
              <a:path h="9391713" w="11530538">
                <a:moveTo>
                  <a:pt x="0" y="0"/>
                </a:moveTo>
                <a:lnTo>
                  <a:pt x="11530538" y="0"/>
                </a:lnTo>
                <a:lnTo>
                  <a:pt x="11530538" y="9391712"/>
                </a:lnTo>
                <a:lnTo>
                  <a:pt x="0" y="9391712"/>
                </a:lnTo>
                <a:lnTo>
                  <a:pt x="0" y="0"/>
                </a:lnTo>
                <a:close/>
              </a:path>
            </a:pathLst>
          </a:custGeom>
          <a:blipFill>
            <a:blip r:embed="rId2"/>
            <a:stretch>
              <a:fillRect l="0" t="0" r="0" b="0"/>
            </a:stretch>
          </a:blipFill>
        </p:spPr>
      </p:sp>
      <p:sp>
        <p:nvSpPr>
          <p:cNvPr name="TextBox 3" id="3"/>
          <p:cNvSpPr txBox="true"/>
          <p:nvPr/>
        </p:nvSpPr>
        <p:spPr>
          <a:xfrm rot="0">
            <a:off x="344995" y="604838"/>
            <a:ext cx="4582292"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Plot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1449267" y="0"/>
            <a:ext cx="15389467" cy="8925891"/>
          </a:xfrm>
          <a:custGeom>
            <a:avLst/>
            <a:gdLst/>
            <a:ahLst/>
            <a:cxnLst/>
            <a:rect r="r" b="b" t="t" l="l"/>
            <a:pathLst>
              <a:path h="8925891" w="15389467">
                <a:moveTo>
                  <a:pt x="0" y="0"/>
                </a:moveTo>
                <a:lnTo>
                  <a:pt x="15389466" y="0"/>
                </a:lnTo>
                <a:lnTo>
                  <a:pt x="15389466" y="8925891"/>
                </a:lnTo>
                <a:lnTo>
                  <a:pt x="0" y="8925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73174" y="3862098"/>
            <a:ext cx="11641640" cy="2991713"/>
          </a:xfrm>
          <a:prstGeom prst="rect">
            <a:avLst/>
          </a:prstGeom>
        </p:spPr>
        <p:txBody>
          <a:bodyPr anchor="t" rtlCol="false" tIns="0" lIns="0" bIns="0" rIns="0">
            <a:spAutoFit/>
          </a:bodyPr>
          <a:lstStyle/>
          <a:p>
            <a:pPr>
              <a:lnSpc>
                <a:spcPts val="2967"/>
              </a:lnSpc>
              <a:spcBef>
                <a:spcPct val="0"/>
              </a:spcBef>
            </a:pPr>
            <a:r>
              <a:rPr lang="en-US" sz="2119" spc="127">
                <a:solidFill>
                  <a:srgbClr val="5A3761"/>
                </a:solidFill>
                <a:latin typeface="Atma"/>
              </a:rPr>
              <a:t>This is a comprehensive data engineering project that focuses on analyzing and understanding global environmental and economic trends through the lens of CO2 emissions, renewable energy consumption, and electric energy consumption. By leveraging three distinct CSV files, we've built a robust data pipeline using Informatica to ingest, organize, and analyze the data. This structured approach allows us to uncover insights and trends, providing a foundation for informed decision-making and policy recommendations. The project not only showcases the application of data engineering techniques but also emphasizes the importance of data organization and analysis in driving sustainable development and economic growth.</a:t>
            </a:r>
          </a:p>
        </p:txBody>
      </p:sp>
      <p:sp>
        <p:nvSpPr>
          <p:cNvPr name="Freeform 4" id="4"/>
          <p:cNvSpPr/>
          <p:nvPr/>
        </p:nvSpPr>
        <p:spPr>
          <a:xfrm flipH="false" flipV="false" rot="0">
            <a:off x="-511342" y="6699802"/>
            <a:ext cx="3921217" cy="3258175"/>
          </a:xfrm>
          <a:custGeom>
            <a:avLst/>
            <a:gdLst/>
            <a:ahLst/>
            <a:cxnLst/>
            <a:rect r="r" b="b" t="t" l="l"/>
            <a:pathLst>
              <a:path h="3258175" w="3921217">
                <a:moveTo>
                  <a:pt x="0" y="0"/>
                </a:moveTo>
                <a:lnTo>
                  <a:pt x="3921217" y="0"/>
                </a:lnTo>
                <a:lnTo>
                  <a:pt x="3921217" y="3258175"/>
                </a:lnTo>
                <a:lnTo>
                  <a:pt x="0" y="3258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90894" y="1558740"/>
            <a:ext cx="1647839" cy="889833"/>
          </a:xfrm>
          <a:custGeom>
            <a:avLst/>
            <a:gdLst/>
            <a:ahLst/>
            <a:cxnLst/>
            <a:rect r="r" b="b" t="t" l="l"/>
            <a:pathLst>
              <a:path h="889833" w="1647839">
                <a:moveTo>
                  <a:pt x="0" y="0"/>
                </a:moveTo>
                <a:lnTo>
                  <a:pt x="1647839" y="0"/>
                </a:lnTo>
                <a:lnTo>
                  <a:pt x="1647839" y="889833"/>
                </a:lnTo>
                <a:lnTo>
                  <a:pt x="0" y="8898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136564" y="7667000"/>
            <a:ext cx="4108661" cy="1755947"/>
          </a:xfrm>
          <a:custGeom>
            <a:avLst/>
            <a:gdLst/>
            <a:ahLst/>
            <a:cxnLst/>
            <a:rect r="r" b="b" t="t" l="l"/>
            <a:pathLst>
              <a:path h="1755947" w="4108661">
                <a:moveTo>
                  <a:pt x="0" y="0"/>
                </a:moveTo>
                <a:lnTo>
                  <a:pt x="4108661" y="0"/>
                </a:lnTo>
                <a:lnTo>
                  <a:pt x="4108661" y="1755947"/>
                </a:lnTo>
                <a:lnTo>
                  <a:pt x="0" y="1755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6775" y="380494"/>
            <a:ext cx="2272406" cy="2890183"/>
          </a:xfrm>
          <a:custGeom>
            <a:avLst/>
            <a:gdLst/>
            <a:ahLst/>
            <a:cxnLst/>
            <a:rect r="r" b="b" t="t" l="l"/>
            <a:pathLst>
              <a:path h="2890183" w="2272406">
                <a:moveTo>
                  <a:pt x="0" y="0"/>
                </a:moveTo>
                <a:lnTo>
                  <a:pt x="2272407" y="0"/>
                </a:lnTo>
                <a:lnTo>
                  <a:pt x="2272407" y="2890183"/>
                </a:lnTo>
                <a:lnTo>
                  <a:pt x="0" y="2890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4156278" y="2296173"/>
            <a:ext cx="10699731" cy="1419421"/>
          </a:xfrm>
          <a:prstGeom prst="rect">
            <a:avLst/>
          </a:prstGeom>
        </p:spPr>
        <p:txBody>
          <a:bodyPr anchor="t" rtlCol="false" tIns="0" lIns="0" bIns="0" rIns="0">
            <a:spAutoFit/>
          </a:bodyPr>
          <a:lstStyle/>
          <a:p>
            <a:pPr algn="ctr">
              <a:lnSpc>
                <a:spcPts val="11670"/>
              </a:lnSpc>
              <a:spcBef>
                <a:spcPct val="0"/>
              </a:spcBef>
            </a:pPr>
            <a:r>
              <a:rPr lang="en-US" sz="8336" spc="500">
                <a:solidFill>
                  <a:srgbClr val="5A3761"/>
                </a:solidFill>
                <a:latin typeface="Atma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238823" y="4164304"/>
            <a:ext cx="5945906" cy="5664827"/>
          </a:xfrm>
          <a:custGeom>
            <a:avLst/>
            <a:gdLst/>
            <a:ahLst/>
            <a:cxnLst/>
            <a:rect r="r" b="b" t="t" l="l"/>
            <a:pathLst>
              <a:path h="5664827" w="5945906">
                <a:moveTo>
                  <a:pt x="0" y="0"/>
                </a:moveTo>
                <a:lnTo>
                  <a:pt x="5945906" y="0"/>
                </a:lnTo>
                <a:lnTo>
                  <a:pt x="5945906" y="5664827"/>
                </a:lnTo>
                <a:lnTo>
                  <a:pt x="0" y="5664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70479" y="4164028"/>
            <a:ext cx="5945906" cy="5664827"/>
          </a:xfrm>
          <a:custGeom>
            <a:avLst/>
            <a:gdLst/>
            <a:ahLst/>
            <a:cxnLst/>
            <a:rect r="r" b="b" t="t" l="l"/>
            <a:pathLst>
              <a:path h="5664827" w="5945906">
                <a:moveTo>
                  <a:pt x="0" y="0"/>
                </a:moveTo>
                <a:lnTo>
                  <a:pt x="5945906" y="0"/>
                </a:lnTo>
                <a:lnTo>
                  <a:pt x="5945906" y="5664827"/>
                </a:lnTo>
                <a:lnTo>
                  <a:pt x="0" y="5664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416385" y="4164028"/>
            <a:ext cx="5946196" cy="5665103"/>
          </a:xfrm>
          <a:custGeom>
            <a:avLst/>
            <a:gdLst/>
            <a:ahLst/>
            <a:cxnLst/>
            <a:rect r="r" b="b" t="t" l="l"/>
            <a:pathLst>
              <a:path h="5665103" w="5946196">
                <a:moveTo>
                  <a:pt x="0" y="0"/>
                </a:moveTo>
                <a:lnTo>
                  <a:pt x="5946197" y="0"/>
                </a:lnTo>
                <a:lnTo>
                  <a:pt x="5946197" y="5665103"/>
                </a:lnTo>
                <a:lnTo>
                  <a:pt x="0" y="5665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583008">
            <a:off x="15143382" y="58814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216043">
            <a:off x="-2514600" y="501665"/>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688904" y="1716101"/>
            <a:ext cx="8910192" cy="1045191"/>
          </a:xfrm>
          <a:prstGeom prst="rect">
            <a:avLst/>
          </a:prstGeom>
        </p:spPr>
        <p:txBody>
          <a:bodyPr anchor="t" rtlCol="false" tIns="0" lIns="0" bIns="0" rIns="0">
            <a:spAutoFit/>
          </a:bodyPr>
          <a:lstStyle/>
          <a:p>
            <a:pPr algn="ctr">
              <a:lnSpc>
                <a:spcPts val="7430"/>
              </a:lnSpc>
            </a:pPr>
            <a:r>
              <a:rPr lang="en-US" sz="8846" spc="530">
                <a:solidFill>
                  <a:srgbClr val="5A3761"/>
                </a:solidFill>
                <a:latin typeface="Atma Bold"/>
              </a:rPr>
              <a:t>Project Stages</a:t>
            </a:r>
          </a:p>
        </p:txBody>
      </p:sp>
      <p:sp>
        <p:nvSpPr>
          <p:cNvPr name="TextBox 8" id="8"/>
          <p:cNvSpPr txBox="true"/>
          <p:nvPr/>
        </p:nvSpPr>
        <p:spPr>
          <a:xfrm rot="0">
            <a:off x="1913569" y="4890472"/>
            <a:ext cx="1581543" cy="715607"/>
          </a:xfrm>
          <a:prstGeom prst="rect">
            <a:avLst/>
          </a:prstGeom>
        </p:spPr>
        <p:txBody>
          <a:bodyPr anchor="t" rtlCol="false" tIns="0" lIns="0" bIns="0" rIns="0">
            <a:spAutoFit/>
          </a:bodyPr>
          <a:lstStyle/>
          <a:p>
            <a:pPr algn="ctr">
              <a:lnSpc>
                <a:spcPts val="5128"/>
              </a:lnSpc>
            </a:pPr>
            <a:r>
              <a:rPr lang="en-US" sz="6105" spc="366">
                <a:solidFill>
                  <a:srgbClr val="5A3761"/>
                </a:solidFill>
                <a:latin typeface="Atma Bold"/>
              </a:rPr>
              <a:t>A</a:t>
            </a:r>
          </a:p>
        </p:txBody>
      </p:sp>
      <p:sp>
        <p:nvSpPr>
          <p:cNvPr name="TextBox 9" id="9"/>
          <p:cNvSpPr txBox="true"/>
          <p:nvPr/>
        </p:nvSpPr>
        <p:spPr>
          <a:xfrm rot="0">
            <a:off x="7266337" y="4890472"/>
            <a:ext cx="1581543" cy="715607"/>
          </a:xfrm>
          <a:prstGeom prst="rect">
            <a:avLst/>
          </a:prstGeom>
        </p:spPr>
        <p:txBody>
          <a:bodyPr anchor="t" rtlCol="false" tIns="0" lIns="0" bIns="0" rIns="0">
            <a:spAutoFit/>
          </a:bodyPr>
          <a:lstStyle/>
          <a:p>
            <a:pPr algn="ctr">
              <a:lnSpc>
                <a:spcPts val="5128"/>
              </a:lnSpc>
            </a:pPr>
            <a:r>
              <a:rPr lang="en-US" sz="6105" spc="366">
                <a:solidFill>
                  <a:srgbClr val="5A3761"/>
                </a:solidFill>
                <a:latin typeface="Atma Bold"/>
              </a:rPr>
              <a:t>B</a:t>
            </a:r>
          </a:p>
        </p:txBody>
      </p:sp>
      <p:sp>
        <p:nvSpPr>
          <p:cNvPr name="TextBox 10" id="10"/>
          <p:cNvSpPr txBox="true"/>
          <p:nvPr/>
        </p:nvSpPr>
        <p:spPr>
          <a:xfrm rot="0">
            <a:off x="12619105" y="4890472"/>
            <a:ext cx="1581543" cy="715607"/>
          </a:xfrm>
          <a:prstGeom prst="rect">
            <a:avLst/>
          </a:prstGeom>
        </p:spPr>
        <p:txBody>
          <a:bodyPr anchor="t" rtlCol="false" tIns="0" lIns="0" bIns="0" rIns="0">
            <a:spAutoFit/>
          </a:bodyPr>
          <a:lstStyle/>
          <a:p>
            <a:pPr algn="ctr">
              <a:lnSpc>
                <a:spcPts val="5128"/>
              </a:lnSpc>
            </a:pPr>
            <a:r>
              <a:rPr lang="en-US" sz="6105" spc="366">
                <a:solidFill>
                  <a:srgbClr val="5A3761"/>
                </a:solidFill>
                <a:latin typeface="Atma Bold"/>
              </a:rPr>
              <a:t>C</a:t>
            </a:r>
          </a:p>
        </p:txBody>
      </p:sp>
      <p:sp>
        <p:nvSpPr>
          <p:cNvPr name="TextBox 11" id="11"/>
          <p:cNvSpPr txBox="true"/>
          <p:nvPr/>
        </p:nvSpPr>
        <p:spPr>
          <a:xfrm rot="0">
            <a:off x="996942" y="6021124"/>
            <a:ext cx="4149312" cy="3259574"/>
          </a:xfrm>
          <a:prstGeom prst="rect">
            <a:avLst/>
          </a:prstGeom>
        </p:spPr>
        <p:txBody>
          <a:bodyPr anchor="t" rtlCol="false" tIns="0" lIns="0" bIns="0" rIns="0">
            <a:spAutoFit/>
          </a:bodyPr>
          <a:lstStyle/>
          <a:p>
            <a:pPr algn="ctr">
              <a:lnSpc>
                <a:spcPts val="4334"/>
              </a:lnSpc>
              <a:spcBef>
                <a:spcPct val="0"/>
              </a:spcBef>
            </a:pPr>
            <a:r>
              <a:rPr lang="en-US" sz="3096" spc="185">
                <a:solidFill>
                  <a:srgbClr val="5A3761"/>
                </a:solidFill>
                <a:latin typeface="Atma"/>
              </a:rPr>
              <a:t>Creating the Staging tables and then creating the data pipelines to load the data from source files to these tables.</a:t>
            </a:r>
          </a:p>
        </p:txBody>
      </p:sp>
      <p:sp>
        <p:nvSpPr>
          <p:cNvPr name="TextBox 12" id="12"/>
          <p:cNvSpPr txBox="true"/>
          <p:nvPr/>
        </p:nvSpPr>
        <p:spPr>
          <a:xfrm rot="0">
            <a:off x="7069344" y="5802231"/>
            <a:ext cx="4149312" cy="3808007"/>
          </a:xfrm>
          <a:prstGeom prst="rect">
            <a:avLst/>
          </a:prstGeom>
        </p:spPr>
        <p:txBody>
          <a:bodyPr anchor="t" rtlCol="false" tIns="0" lIns="0" bIns="0" rIns="0">
            <a:spAutoFit/>
          </a:bodyPr>
          <a:lstStyle/>
          <a:p>
            <a:pPr algn="ctr">
              <a:lnSpc>
                <a:spcPts val="4334"/>
              </a:lnSpc>
              <a:spcBef>
                <a:spcPct val="0"/>
              </a:spcBef>
            </a:pPr>
            <a:r>
              <a:rPr lang="en-US" sz="3096" spc="185">
                <a:solidFill>
                  <a:srgbClr val="5A3761"/>
                </a:solidFill>
                <a:latin typeface="Atma"/>
              </a:rPr>
              <a:t>Analyzing the attributes in the staging tables to create dimension tables and then loading the data from staging to dimension tables. </a:t>
            </a:r>
          </a:p>
        </p:txBody>
      </p:sp>
      <p:sp>
        <p:nvSpPr>
          <p:cNvPr name="TextBox 13" id="13"/>
          <p:cNvSpPr txBox="true"/>
          <p:nvPr/>
        </p:nvSpPr>
        <p:spPr>
          <a:xfrm rot="0">
            <a:off x="12416385" y="6021124"/>
            <a:ext cx="4149312" cy="3259574"/>
          </a:xfrm>
          <a:prstGeom prst="rect">
            <a:avLst/>
          </a:prstGeom>
        </p:spPr>
        <p:txBody>
          <a:bodyPr anchor="t" rtlCol="false" tIns="0" lIns="0" bIns="0" rIns="0">
            <a:spAutoFit/>
          </a:bodyPr>
          <a:lstStyle/>
          <a:p>
            <a:pPr algn="ctr">
              <a:lnSpc>
                <a:spcPts val="4334"/>
              </a:lnSpc>
              <a:spcBef>
                <a:spcPct val="0"/>
              </a:spcBef>
            </a:pPr>
            <a:r>
              <a:rPr lang="en-US" sz="3096" spc="185">
                <a:solidFill>
                  <a:srgbClr val="5A3761"/>
                </a:solidFill>
                <a:latin typeface="Atma"/>
              </a:rPr>
              <a:t>Creating a fact table by the dimension and staging tables implementing all the primary and foreign key constraints.</a:t>
            </a:r>
          </a:p>
        </p:txBody>
      </p:sp>
      <p:sp>
        <p:nvSpPr>
          <p:cNvPr name="Freeform 14" id="14"/>
          <p:cNvSpPr/>
          <p:nvPr/>
        </p:nvSpPr>
        <p:spPr>
          <a:xfrm flipH="false" flipV="false" rot="0">
            <a:off x="14179339" y="8732265"/>
            <a:ext cx="4108661" cy="1755947"/>
          </a:xfrm>
          <a:custGeom>
            <a:avLst/>
            <a:gdLst/>
            <a:ahLst/>
            <a:cxnLst/>
            <a:rect r="r" b="b" t="t" l="l"/>
            <a:pathLst>
              <a:path h="1755947" w="4108661">
                <a:moveTo>
                  <a:pt x="0" y="0"/>
                </a:moveTo>
                <a:lnTo>
                  <a:pt x="4108661" y="0"/>
                </a:lnTo>
                <a:lnTo>
                  <a:pt x="4108661" y="1755947"/>
                </a:lnTo>
                <a:lnTo>
                  <a:pt x="0" y="1755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2892519" y="1986261"/>
            <a:ext cx="12502962" cy="7554721"/>
          </a:xfrm>
          <a:custGeom>
            <a:avLst/>
            <a:gdLst/>
            <a:ahLst/>
            <a:cxnLst/>
            <a:rect r="r" b="b" t="t" l="l"/>
            <a:pathLst>
              <a:path h="7554721" w="12502962">
                <a:moveTo>
                  <a:pt x="0" y="0"/>
                </a:moveTo>
                <a:lnTo>
                  <a:pt x="12502962" y="0"/>
                </a:lnTo>
                <a:lnTo>
                  <a:pt x="12502962" y="7554721"/>
                </a:lnTo>
                <a:lnTo>
                  <a:pt x="0" y="7554721"/>
                </a:lnTo>
                <a:lnTo>
                  <a:pt x="0" y="0"/>
                </a:lnTo>
                <a:close/>
              </a:path>
            </a:pathLst>
          </a:custGeom>
          <a:blipFill>
            <a:blip r:embed="rId2"/>
            <a:stretch>
              <a:fillRect l="0" t="0" r="0" b="0"/>
            </a:stretch>
          </a:blipFill>
        </p:spPr>
      </p:sp>
      <p:sp>
        <p:nvSpPr>
          <p:cNvPr name="TextBox 3" id="3"/>
          <p:cNvSpPr txBox="true"/>
          <p:nvPr/>
        </p:nvSpPr>
        <p:spPr>
          <a:xfrm rot="0">
            <a:off x="488598" y="604838"/>
            <a:ext cx="4807843"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DATA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8646789" y="1281624"/>
            <a:ext cx="3657600" cy="1463040"/>
          </a:xfrm>
          <a:custGeom>
            <a:avLst/>
            <a:gdLst/>
            <a:ahLst/>
            <a:cxnLst/>
            <a:rect r="r" b="b" t="t" l="l"/>
            <a:pathLst>
              <a:path h="1463040" w="3657600">
                <a:moveTo>
                  <a:pt x="0" y="0"/>
                </a:moveTo>
                <a:lnTo>
                  <a:pt x="3657600" y="0"/>
                </a:lnTo>
                <a:lnTo>
                  <a:pt x="3657600" y="1463040"/>
                </a:lnTo>
                <a:lnTo>
                  <a:pt x="0" y="1463040"/>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9314" y="3494950"/>
            <a:ext cx="6811740" cy="2243198"/>
            <a:chOff x="0" y="0"/>
            <a:chExt cx="1855339" cy="610988"/>
          </a:xfrm>
        </p:grpSpPr>
        <p:sp>
          <p:nvSpPr>
            <p:cNvPr name="Freeform 4" id="4"/>
            <p:cNvSpPr/>
            <p:nvPr/>
          </p:nvSpPr>
          <p:spPr>
            <a:xfrm flipH="false" flipV="false" rot="0">
              <a:off x="0" y="0"/>
              <a:ext cx="1855339" cy="610988"/>
            </a:xfrm>
            <a:custGeom>
              <a:avLst/>
              <a:gdLst/>
              <a:ahLst/>
              <a:cxnLst/>
              <a:rect r="r" b="b" t="t" l="l"/>
              <a:pathLst>
                <a:path h="610988" w="1855339">
                  <a:moveTo>
                    <a:pt x="57964" y="0"/>
                  </a:moveTo>
                  <a:lnTo>
                    <a:pt x="1797375" y="0"/>
                  </a:lnTo>
                  <a:cubicBezTo>
                    <a:pt x="1829388" y="0"/>
                    <a:pt x="1855339" y="25952"/>
                    <a:pt x="1855339" y="57964"/>
                  </a:cubicBezTo>
                  <a:lnTo>
                    <a:pt x="1855339" y="553024"/>
                  </a:lnTo>
                  <a:cubicBezTo>
                    <a:pt x="1855339" y="585037"/>
                    <a:pt x="1829388" y="610988"/>
                    <a:pt x="1797375" y="610988"/>
                  </a:cubicBezTo>
                  <a:lnTo>
                    <a:pt x="57964" y="610988"/>
                  </a:lnTo>
                  <a:cubicBezTo>
                    <a:pt x="25952" y="610988"/>
                    <a:pt x="0" y="585037"/>
                    <a:pt x="0" y="553024"/>
                  </a:cubicBezTo>
                  <a:lnTo>
                    <a:pt x="0" y="57964"/>
                  </a:lnTo>
                  <a:cubicBezTo>
                    <a:pt x="0" y="25952"/>
                    <a:pt x="25952" y="0"/>
                    <a:pt x="57964" y="0"/>
                  </a:cubicBezTo>
                  <a:close/>
                </a:path>
              </a:pathLst>
            </a:custGeom>
            <a:solidFill>
              <a:srgbClr val="FFFFFF"/>
            </a:solidFill>
          </p:spPr>
        </p:sp>
        <p:sp>
          <p:nvSpPr>
            <p:cNvPr name="TextBox 5" id="5"/>
            <p:cNvSpPr txBox="true"/>
            <p:nvPr/>
          </p:nvSpPr>
          <p:spPr>
            <a:xfrm>
              <a:off x="0" y="0"/>
              <a:ext cx="1855339" cy="610988"/>
            </a:xfrm>
            <a:prstGeom prst="rect">
              <a:avLst/>
            </a:prstGeom>
          </p:spPr>
          <p:txBody>
            <a:bodyPr anchor="ctr" rtlCol="false" tIns="50800" lIns="50800" bIns="50800" rIns="50800"/>
            <a:lstStyle/>
            <a:p>
              <a:pPr algn="ctr">
                <a:lnSpc>
                  <a:spcPts val="3089"/>
                </a:lnSpc>
              </a:pPr>
            </a:p>
          </p:txBody>
        </p:sp>
      </p:grpSp>
      <p:grpSp>
        <p:nvGrpSpPr>
          <p:cNvPr name="Group 6" id="6"/>
          <p:cNvGrpSpPr/>
          <p:nvPr/>
        </p:nvGrpSpPr>
        <p:grpSpPr>
          <a:xfrm rot="0">
            <a:off x="1181100" y="3596842"/>
            <a:ext cx="1757397" cy="17573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545C"/>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3089"/>
                </a:lnSpc>
              </a:pPr>
            </a:p>
          </p:txBody>
        </p:sp>
      </p:grpSp>
      <p:grpSp>
        <p:nvGrpSpPr>
          <p:cNvPr name="Group 9" id="9"/>
          <p:cNvGrpSpPr/>
          <p:nvPr/>
        </p:nvGrpSpPr>
        <p:grpSpPr>
          <a:xfrm rot="0">
            <a:off x="1286835" y="6490623"/>
            <a:ext cx="7359954" cy="2243198"/>
            <a:chOff x="0" y="0"/>
            <a:chExt cx="9813272" cy="2990931"/>
          </a:xfrm>
        </p:grpSpPr>
        <p:grpSp>
          <p:nvGrpSpPr>
            <p:cNvPr name="Group 10" id="10"/>
            <p:cNvGrpSpPr/>
            <p:nvPr/>
          </p:nvGrpSpPr>
          <p:grpSpPr>
            <a:xfrm rot="0">
              <a:off x="730951" y="0"/>
              <a:ext cx="9082320" cy="2990931"/>
              <a:chOff x="0" y="0"/>
              <a:chExt cx="1855339" cy="610988"/>
            </a:xfrm>
          </p:grpSpPr>
          <p:sp>
            <p:nvSpPr>
              <p:cNvPr name="Freeform 11" id="11"/>
              <p:cNvSpPr/>
              <p:nvPr/>
            </p:nvSpPr>
            <p:spPr>
              <a:xfrm flipH="false" flipV="false" rot="0">
                <a:off x="0" y="0"/>
                <a:ext cx="1855339" cy="610988"/>
              </a:xfrm>
              <a:custGeom>
                <a:avLst/>
                <a:gdLst/>
                <a:ahLst/>
                <a:cxnLst/>
                <a:rect r="r" b="b" t="t" l="l"/>
                <a:pathLst>
                  <a:path h="610988" w="1855339">
                    <a:moveTo>
                      <a:pt x="57964" y="0"/>
                    </a:moveTo>
                    <a:lnTo>
                      <a:pt x="1797375" y="0"/>
                    </a:lnTo>
                    <a:cubicBezTo>
                      <a:pt x="1829388" y="0"/>
                      <a:pt x="1855339" y="25952"/>
                      <a:pt x="1855339" y="57964"/>
                    </a:cubicBezTo>
                    <a:lnTo>
                      <a:pt x="1855339" y="553024"/>
                    </a:lnTo>
                    <a:cubicBezTo>
                      <a:pt x="1855339" y="585037"/>
                      <a:pt x="1829388" y="610988"/>
                      <a:pt x="1797375" y="610988"/>
                    </a:cubicBezTo>
                    <a:lnTo>
                      <a:pt x="57964" y="610988"/>
                    </a:lnTo>
                    <a:cubicBezTo>
                      <a:pt x="25952" y="610988"/>
                      <a:pt x="0" y="585037"/>
                      <a:pt x="0" y="553024"/>
                    </a:cubicBezTo>
                    <a:lnTo>
                      <a:pt x="0" y="57964"/>
                    </a:lnTo>
                    <a:cubicBezTo>
                      <a:pt x="0" y="25952"/>
                      <a:pt x="25952" y="0"/>
                      <a:pt x="57964" y="0"/>
                    </a:cubicBezTo>
                    <a:close/>
                  </a:path>
                </a:pathLst>
              </a:custGeom>
              <a:solidFill>
                <a:srgbClr val="FFFFFF"/>
              </a:solidFill>
            </p:spPr>
          </p:sp>
          <p:sp>
            <p:nvSpPr>
              <p:cNvPr name="TextBox 12" id="12"/>
              <p:cNvSpPr txBox="true"/>
              <p:nvPr/>
            </p:nvSpPr>
            <p:spPr>
              <a:xfrm>
                <a:off x="0" y="0"/>
                <a:ext cx="1855339" cy="610988"/>
              </a:xfrm>
              <a:prstGeom prst="rect">
                <a:avLst/>
              </a:prstGeom>
            </p:spPr>
            <p:txBody>
              <a:bodyPr anchor="ctr" rtlCol="false" tIns="50800" lIns="50800" bIns="50800" rIns="50800"/>
              <a:lstStyle/>
              <a:p>
                <a:pPr algn="ctr">
                  <a:lnSpc>
                    <a:spcPts val="3089"/>
                  </a:lnSpc>
                </a:pPr>
              </a:p>
            </p:txBody>
          </p:sp>
        </p:grpSp>
        <p:grpSp>
          <p:nvGrpSpPr>
            <p:cNvPr name="Group 13" id="13"/>
            <p:cNvGrpSpPr/>
            <p:nvPr/>
          </p:nvGrpSpPr>
          <p:grpSpPr>
            <a:xfrm rot="0">
              <a:off x="0" y="135856"/>
              <a:ext cx="2343196" cy="234319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545C"/>
              </a:solidFill>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3089"/>
                  </a:lnSpc>
                </a:pPr>
              </a:p>
            </p:txBody>
          </p:sp>
        </p:grpSp>
      </p:grpSp>
      <p:grpSp>
        <p:nvGrpSpPr>
          <p:cNvPr name="Group 16" id="16"/>
          <p:cNvGrpSpPr/>
          <p:nvPr/>
        </p:nvGrpSpPr>
        <p:grpSpPr>
          <a:xfrm rot="0">
            <a:off x="9434483" y="3494950"/>
            <a:ext cx="7359954" cy="2243198"/>
            <a:chOff x="0" y="0"/>
            <a:chExt cx="9813272" cy="2990931"/>
          </a:xfrm>
        </p:grpSpPr>
        <p:grpSp>
          <p:nvGrpSpPr>
            <p:cNvPr name="Group 17" id="17"/>
            <p:cNvGrpSpPr/>
            <p:nvPr/>
          </p:nvGrpSpPr>
          <p:grpSpPr>
            <a:xfrm rot="0">
              <a:off x="730951" y="0"/>
              <a:ext cx="9082320" cy="2990931"/>
              <a:chOff x="0" y="0"/>
              <a:chExt cx="1855339" cy="610988"/>
            </a:xfrm>
          </p:grpSpPr>
          <p:sp>
            <p:nvSpPr>
              <p:cNvPr name="Freeform 18" id="18"/>
              <p:cNvSpPr/>
              <p:nvPr/>
            </p:nvSpPr>
            <p:spPr>
              <a:xfrm flipH="false" flipV="false" rot="0">
                <a:off x="0" y="0"/>
                <a:ext cx="1855339" cy="610988"/>
              </a:xfrm>
              <a:custGeom>
                <a:avLst/>
                <a:gdLst/>
                <a:ahLst/>
                <a:cxnLst/>
                <a:rect r="r" b="b" t="t" l="l"/>
                <a:pathLst>
                  <a:path h="610988" w="1855339">
                    <a:moveTo>
                      <a:pt x="57964" y="0"/>
                    </a:moveTo>
                    <a:lnTo>
                      <a:pt x="1797375" y="0"/>
                    </a:lnTo>
                    <a:cubicBezTo>
                      <a:pt x="1829388" y="0"/>
                      <a:pt x="1855339" y="25952"/>
                      <a:pt x="1855339" y="57964"/>
                    </a:cubicBezTo>
                    <a:lnTo>
                      <a:pt x="1855339" y="553024"/>
                    </a:lnTo>
                    <a:cubicBezTo>
                      <a:pt x="1855339" y="585037"/>
                      <a:pt x="1829388" y="610988"/>
                      <a:pt x="1797375" y="610988"/>
                    </a:cubicBezTo>
                    <a:lnTo>
                      <a:pt x="57964" y="610988"/>
                    </a:lnTo>
                    <a:cubicBezTo>
                      <a:pt x="25952" y="610988"/>
                      <a:pt x="0" y="585037"/>
                      <a:pt x="0" y="553024"/>
                    </a:cubicBezTo>
                    <a:lnTo>
                      <a:pt x="0" y="57964"/>
                    </a:lnTo>
                    <a:cubicBezTo>
                      <a:pt x="0" y="25952"/>
                      <a:pt x="25952" y="0"/>
                      <a:pt x="57964" y="0"/>
                    </a:cubicBezTo>
                    <a:close/>
                  </a:path>
                </a:pathLst>
              </a:custGeom>
              <a:solidFill>
                <a:srgbClr val="FFFFFF"/>
              </a:solidFill>
            </p:spPr>
          </p:sp>
          <p:sp>
            <p:nvSpPr>
              <p:cNvPr name="TextBox 19" id="19"/>
              <p:cNvSpPr txBox="true"/>
              <p:nvPr/>
            </p:nvSpPr>
            <p:spPr>
              <a:xfrm>
                <a:off x="0" y="0"/>
                <a:ext cx="1855339" cy="610988"/>
              </a:xfrm>
              <a:prstGeom prst="rect">
                <a:avLst/>
              </a:prstGeom>
            </p:spPr>
            <p:txBody>
              <a:bodyPr anchor="ctr" rtlCol="false" tIns="50800" lIns="50800" bIns="50800" rIns="50800"/>
              <a:lstStyle/>
              <a:p>
                <a:pPr algn="ctr">
                  <a:lnSpc>
                    <a:spcPts val="3089"/>
                  </a:lnSpc>
                </a:pPr>
              </a:p>
            </p:txBody>
          </p:sp>
        </p:grpSp>
        <p:grpSp>
          <p:nvGrpSpPr>
            <p:cNvPr name="Group 20" id="20"/>
            <p:cNvGrpSpPr/>
            <p:nvPr/>
          </p:nvGrpSpPr>
          <p:grpSpPr>
            <a:xfrm rot="0">
              <a:off x="0" y="135856"/>
              <a:ext cx="2343196" cy="234319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545C"/>
              </a:solidFill>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3089"/>
                  </a:lnSpc>
                </a:pPr>
              </a:p>
            </p:txBody>
          </p:sp>
        </p:grpSp>
      </p:grpSp>
      <p:grpSp>
        <p:nvGrpSpPr>
          <p:cNvPr name="Group 23" id="23"/>
          <p:cNvGrpSpPr/>
          <p:nvPr/>
        </p:nvGrpSpPr>
        <p:grpSpPr>
          <a:xfrm rot="0">
            <a:off x="9434483" y="6490623"/>
            <a:ext cx="7359954" cy="2243198"/>
            <a:chOff x="0" y="0"/>
            <a:chExt cx="9813272" cy="2990931"/>
          </a:xfrm>
        </p:grpSpPr>
        <p:grpSp>
          <p:nvGrpSpPr>
            <p:cNvPr name="Group 24" id="24"/>
            <p:cNvGrpSpPr/>
            <p:nvPr/>
          </p:nvGrpSpPr>
          <p:grpSpPr>
            <a:xfrm rot="0">
              <a:off x="730951" y="0"/>
              <a:ext cx="9082320" cy="2990931"/>
              <a:chOff x="0" y="0"/>
              <a:chExt cx="1855339" cy="610988"/>
            </a:xfrm>
          </p:grpSpPr>
          <p:sp>
            <p:nvSpPr>
              <p:cNvPr name="Freeform 25" id="25"/>
              <p:cNvSpPr/>
              <p:nvPr/>
            </p:nvSpPr>
            <p:spPr>
              <a:xfrm flipH="false" flipV="false" rot="0">
                <a:off x="0" y="0"/>
                <a:ext cx="1855339" cy="610988"/>
              </a:xfrm>
              <a:custGeom>
                <a:avLst/>
                <a:gdLst/>
                <a:ahLst/>
                <a:cxnLst/>
                <a:rect r="r" b="b" t="t" l="l"/>
                <a:pathLst>
                  <a:path h="610988" w="1855339">
                    <a:moveTo>
                      <a:pt x="57964" y="0"/>
                    </a:moveTo>
                    <a:lnTo>
                      <a:pt x="1797375" y="0"/>
                    </a:lnTo>
                    <a:cubicBezTo>
                      <a:pt x="1829388" y="0"/>
                      <a:pt x="1855339" y="25952"/>
                      <a:pt x="1855339" y="57964"/>
                    </a:cubicBezTo>
                    <a:lnTo>
                      <a:pt x="1855339" y="553024"/>
                    </a:lnTo>
                    <a:cubicBezTo>
                      <a:pt x="1855339" y="585037"/>
                      <a:pt x="1829388" y="610988"/>
                      <a:pt x="1797375" y="610988"/>
                    </a:cubicBezTo>
                    <a:lnTo>
                      <a:pt x="57964" y="610988"/>
                    </a:lnTo>
                    <a:cubicBezTo>
                      <a:pt x="25952" y="610988"/>
                      <a:pt x="0" y="585037"/>
                      <a:pt x="0" y="553024"/>
                    </a:cubicBezTo>
                    <a:lnTo>
                      <a:pt x="0" y="57964"/>
                    </a:lnTo>
                    <a:cubicBezTo>
                      <a:pt x="0" y="25952"/>
                      <a:pt x="25952" y="0"/>
                      <a:pt x="57964" y="0"/>
                    </a:cubicBezTo>
                    <a:close/>
                  </a:path>
                </a:pathLst>
              </a:custGeom>
              <a:solidFill>
                <a:srgbClr val="FFFFFF"/>
              </a:solidFill>
            </p:spPr>
          </p:sp>
          <p:sp>
            <p:nvSpPr>
              <p:cNvPr name="TextBox 26" id="26"/>
              <p:cNvSpPr txBox="true"/>
              <p:nvPr/>
            </p:nvSpPr>
            <p:spPr>
              <a:xfrm>
                <a:off x="0" y="0"/>
                <a:ext cx="1855339" cy="610988"/>
              </a:xfrm>
              <a:prstGeom prst="rect">
                <a:avLst/>
              </a:prstGeom>
            </p:spPr>
            <p:txBody>
              <a:bodyPr anchor="ctr" rtlCol="false" tIns="50800" lIns="50800" bIns="50800" rIns="50800"/>
              <a:lstStyle/>
              <a:p>
                <a:pPr algn="ctr">
                  <a:lnSpc>
                    <a:spcPts val="3089"/>
                  </a:lnSpc>
                </a:pPr>
              </a:p>
            </p:txBody>
          </p:sp>
        </p:grpSp>
        <p:grpSp>
          <p:nvGrpSpPr>
            <p:cNvPr name="Group 27" id="27"/>
            <p:cNvGrpSpPr/>
            <p:nvPr/>
          </p:nvGrpSpPr>
          <p:grpSpPr>
            <a:xfrm rot="0">
              <a:off x="0" y="135856"/>
              <a:ext cx="2343196" cy="234319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545C"/>
              </a:solidFill>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3089"/>
                  </a:lnSpc>
                </a:pPr>
              </a:p>
            </p:txBody>
          </p:sp>
        </p:grpSp>
      </p:grpSp>
      <p:sp>
        <p:nvSpPr>
          <p:cNvPr name="Freeform 30" id="30"/>
          <p:cNvSpPr/>
          <p:nvPr/>
        </p:nvSpPr>
        <p:spPr>
          <a:xfrm flipH="false" flipV="false" rot="0">
            <a:off x="15579099" y="7854308"/>
            <a:ext cx="3360402" cy="2792188"/>
          </a:xfrm>
          <a:custGeom>
            <a:avLst/>
            <a:gdLst/>
            <a:ahLst/>
            <a:cxnLst/>
            <a:rect r="r" b="b" t="t" l="l"/>
            <a:pathLst>
              <a:path h="2792188" w="3360402">
                <a:moveTo>
                  <a:pt x="0" y="0"/>
                </a:moveTo>
                <a:lnTo>
                  <a:pt x="3360402" y="0"/>
                </a:lnTo>
                <a:lnTo>
                  <a:pt x="3360402" y="2792188"/>
                </a:lnTo>
                <a:lnTo>
                  <a:pt x="0" y="2792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5301936" y="1638186"/>
            <a:ext cx="7002453" cy="1045191"/>
          </a:xfrm>
          <a:prstGeom prst="rect">
            <a:avLst/>
          </a:prstGeom>
        </p:spPr>
        <p:txBody>
          <a:bodyPr anchor="t" rtlCol="false" tIns="0" lIns="0" bIns="0" rIns="0">
            <a:spAutoFit/>
          </a:bodyPr>
          <a:lstStyle/>
          <a:p>
            <a:pPr algn="ctr">
              <a:lnSpc>
                <a:spcPts val="7430"/>
              </a:lnSpc>
            </a:pPr>
            <a:r>
              <a:rPr lang="en-US" sz="8846" spc="530">
                <a:solidFill>
                  <a:srgbClr val="5A3761"/>
                </a:solidFill>
                <a:latin typeface="Atma Bold"/>
              </a:rPr>
              <a:t>Process</a:t>
            </a:r>
          </a:p>
        </p:txBody>
      </p:sp>
      <p:sp>
        <p:nvSpPr>
          <p:cNvPr name="TextBox 32" id="32"/>
          <p:cNvSpPr txBox="true"/>
          <p:nvPr/>
        </p:nvSpPr>
        <p:spPr>
          <a:xfrm rot="0">
            <a:off x="1269027" y="4222512"/>
            <a:ext cx="1581543" cy="715607"/>
          </a:xfrm>
          <a:prstGeom prst="rect">
            <a:avLst/>
          </a:prstGeom>
        </p:spPr>
        <p:txBody>
          <a:bodyPr anchor="t" rtlCol="false" tIns="0" lIns="0" bIns="0" rIns="0">
            <a:spAutoFit/>
          </a:bodyPr>
          <a:lstStyle/>
          <a:p>
            <a:pPr algn="ctr">
              <a:lnSpc>
                <a:spcPts val="5128"/>
              </a:lnSpc>
            </a:pPr>
            <a:r>
              <a:rPr lang="en-US" sz="6105" spc="366">
                <a:solidFill>
                  <a:srgbClr val="F3E6D5"/>
                </a:solidFill>
                <a:latin typeface="Atma Bold"/>
              </a:rPr>
              <a:t>1.</a:t>
            </a:r>
          </a:p>
        </p:txBody>
      </p:sp>
      <p:sp>
        <p:nvSpPr>
          <p:cNvPr name="TextBox 33" id="33"/>
          <p:cNvSpPr txBox="true"/>
          <p:nvPr/>
        </p:nvSpPr>
        <p:spPr>
          <a:xfrm rot="0">
            <a:off x="1356955" y="7138701"/>
            <a:ext cx="1581543" cy="715607"/>
          </a:xfrm>
          <a:prstGeom prst="rect">
            <a:avLst/>
          </a:prstGeom>
        </p:spPr>
        <p:txBody>
          <a:bodyPr anchor="t" rtlCol="false" tIns="0" lIns="0" bIns="0" rIns="0">
            <a:spAutoFit/>
          </a:bodyPr>
          <a:lstStyle/>
          <a:p>
            <a:pPr algn="ctr">
              <a:lnSpc>
                <a:spcPts val="5128"/>
              </a:lnSpc>
            </a:pPr>
            <a:r>
              <a:rPr lang="en-US" sz="6105" spc="366">
                <a:solidFill>
                  <a:srgbClr val="F3E6D5"/>
                </a:solidFill>
                <a:latin typeface="Atma Bold"/>
              </a:rPr>
              <a:t>2.</a:t>
            </a:r>
          </a:p>
        </p:txBody>
      </p:sp>
      <p:sp>
        <p:nvSpPr>
          <p:cNvPr name="TextBox 34" id="34"/>
          <p:cNvSpPr txBox="true"/>
          <p:nvPr/>
        </p:nvSpPr>
        <p:spPr>
          <a:xfrm rot="0">
            <a:off x="9684817" y="4222512"/>
            <a:ext cx="1581543" cy="715607"/>
          </a:xfrm>
          <a:prstGeom prst="rect">
            <a:avLst/>
          </a:prstGeom>
        </p:spPr>
        <p:txBody>
          <a:bodyPr anchor="t" rtlCol="false" tIns="0" lIns="0" bIns="0" rIns="0">
            <a:spAutoFit/>
          </a:bodyPr>
          <a:lstStyle/>
          <a:p>
            <a:pPr algn="ctr">
              <a:lnSpc>
                <a:spcPts val="5128"/>
              </a:lnSpc>
            </a:pPr>
            <a:r>
              <a:rPr lang="en-US" sz="6105" spc="366">
                <a:solidFill>
                  <a:srgbClr val="F3E6D5"/>
                </a:solidFill>
                <a:latin typeface="Atma Bold"/>
              </a:rPr>
              <a:t>3.</a:t>
            </a:r>
          </a:p>
        </p:txBody>
      </p:sp>
      <p:sp>
        <p:nvSpPr>
          <p:cNvPr name="TextBox 35" id="35"/>
          <p:cNvSpPr txBox="true"/>
          <p:nvPr/>
        </p:nvSpPr>
        <p:spPr>
          <a:xfrm rot="0">
            <a:off x="9684817" y="7214523"/>
            <a:ext cx="1581543" cy="715607"/>
          </a:xfrm>
          <a:prstGeom prst="rect">
            <a:avLst/>
          </a:prstGeom>
        </p:spPr>
        <p:txBody>
          <a:bodyPr anchor="t" rtlCol="false" tIns="0" lIns="0" bIns="0" rIns="0">
            <a:spAutoFit/>
          </a:bodyPr>
          <a:lstStyle/>
          <a:p>
            <a:pPr algn="ctr">
              <a:lnSpc>
                <a:spcPts val="5128"/>
              </a:lnSpc>
            </a:pPr>
            <a:r>
              <a:rPr lang="en-US" sz="6105" spc="366">
                <a:solidFill>
                  <a:srgbClr val="F3E6D5"/>
                </a:solidFill>
                <a:latin typeface="Atma Bold"/>
              </a:rPr>
              <a:t>4.</a:t>
            </a:r>
          </a:p>
        </p:txBody>
      </p:sp>
      <p:sp>
        <p:nvSpPr>
          <p:cNvPr name="TextBox 36" id="36"/>
          <p:cNvSpPr txBox="true"/>
          <p:nvPr/>
        </p:nvSpPr>
        <p:spPr>
          <a:xfrm rot="0">
            <a:off x="3221178" y="3890164"/>
            <a:ext cx="4731651" cy="1346047"/>
          </a:xfrm>
          <a:prstGeom prst="rect">
            <a:avLst/>
          </a:prstGeom>
        </p:spPr>
        <p:txBody>
          <a:bodyPr anchor="t" rtlCol="false" tIns="0" lIns="0" bIns="0" rIns="0">
            <a:spAutoFit/>
          </a:bodyPr>
          <a:lstStyle/>
          <a:p>
            <a:pPr>
              <a:lnSpc>
                <a:spcPts val="3631"/>
              </a:lnSpc>
              <a:spcBef>
                <a:spcPct val="0"/>
              </a:spcBef>
            </a:pPr>
            <a:r>
              <a:rPr lang="en-US" sz="2593" spc="155">
                <a:solidFill>
                  <a:srgbClr val="5A3761"/>
                </a:solidFill>
                <a:latin typeface="Atma"/>
              </a:rPr>
              <a:t> </a:t>
            </a:r>
            <a:r>
              <a:rPr lang="en-US" sz="2593" spc="155">
                <a:solidFill>
                  <a:srgbClr val="5A3761"/>
                </a:solidFill>
                <a:latin typeface="Atma"/>
              </a:rPr>
              <a:t>First lets check the loading strategy used in creating the staging table.</a:t>
            </a:r>
          </a:p>
        </p:txBody>
      </p:sp>
      <p:sp>
        <p:nvSpPr>
          <p:cNvPr name="TextBox 37" id="37"/>
          <p:cNvSpPr txBox="true"/>
          <p:nvPr/>
        </p:nvSpPr>
        <p:spPr>
          <a:xfrm rot="0">
            <a:off x="11552110" y="3797453"/>
            <a:ext cx="4731651" cy="1346047"/>
          </a:xfrm>
          <a:prstGeom prst="rect">
            <a:avLst/>
          </a:prstGeom>
        </p:spPr>
        <p:txBody>
          <a:bodyPr anchor="t" rtlCol="false" tIns="0" lIns="0" bIns="0" rIns="0">
            <a:spAutoFit/>
          </a:bodyPr>
          <a:lstStyle/>
          <a:p>
            <a:pPr>
              <a:lnSpc>
                <a:spcPts val="3631"/>
              </a:lnSpc>
              <a:spcBef>
                <a:spcPct val="0"/>
              </a:spcBef>
            </a:pPr>
            <a:r>
              <a:rPr lang="en-US" sz="2593" spc="155">
                <a:solidFill>
                  <a:srgbClr val="5A3761"/>
                </a:solidFill>
                <a:latin typeface="Atma"/>
              </a:rPr>
              <a:t>Design and analysis of the loading strategy used for the fact table.</a:t>
            </a:r>
          </a:p>
        </p:txBody>
      </p:sp>
      <p:sp>
        <p:nvSpPr>
          <p:cNvPr name="TextBox 38" id="38"/>
          <p:cNvSpPr txBox="true"/>
          <p:nvPr/>
        </p:nvSpPr>
        <p:spPr>
          <a:xfrm rot="0">
            <a:off x="3221178" y="6881526"/>
            <a:ext cx="4731651" cy="1346047"/>
          </a:xfrm>
          <a:prstGeom prst="rect">
            <a:avLst/>
          </a:prstGeom>
        </p:spPr>
        <p:txBody>
          <a:bodyPr anchor="t" rtlCol="false" tIns="0" lIns="0" bIns="0" rIns="0">
            <a:spAutoFit/>
          </a:bodyPr>
          <a:lstStyle/>
          <a:p>
            <a:pPr>
              <a:lnSpc>
                <a:spcPts val="3631"/>
              </a:lnSpc>
              <a:spcBef>
                <a:spcPct val="0"/>
              </a:spcBef>
            </a:pPr>
            <a:r>
              <a:rPr lang="en-US" sz="2593" spc="155">
                <a:solidFill>
                  <a:srgbClr val="5A3761"/>
                </a:solidFill>
                <a:latin typeface="Atma"/>
              </a:rPr>
              <a:t>After that we will analyze the loading strategy used in the creation of the dimension tables.</a:t>
            </a:r>
          </a:p>
        </p:txBody>
      </p:sp>
      <p:sp>
        <p:nvSpPr>
          <p:cNvPr name="TextBox 39" id="39"/>
          <p:cNvSpPr txBox="true"/>
          <p:nvPr/>
        </p:nvSpPr>
        <p:spPr>
          <a:xfrm rot="0">
            <a:off x="11552110" y="6688002"/>
            <a:ext cx="4731651" cy="1800814"/>
          </a:xfrm>
          <a:prstGeom prst="rect">
            <a:avLst/>
          </a:prstGeom>
        </p:spPr>
        <p:txBody>
          <a:bodyPr anchor="t" rtlCol="false" tIns="0" lIns="0" bIns="0" rIns="0">
            <a:spAutoFit/>
          </a:bodyPr>
          <a:lstStyle/>
          <a:p>
            <a:pPr>
              <a:lnSpc>
                <a:spcPts val="3631"/>
              </a:lnSpc>
              <a:spcBef>
                <a:spcPct val="0"/>
              </a:spcBef>
            </a:pPr>
            <a:r>
              <a:rPr lang="en-US" sz="2593" spc="155">
                <a:solidFill>
                  <a:srgbClr val="5A3761"/>
                </a:solidFill>
                <a:latin typeface="Atma"/>
              </a:rPr>
              <a:t>Python Analysis and SQLinsights that we get from the data present in the fact and dimension tables</a:t>
            </a:r>
          </a:p>
        </p:txBody>
      </p:sp>
      <p:sp>
        <p:nvSpPr>
          <p:cNvPr name="Freeform 40" id="40"/>
          <p:cNvSpPr/>
          <p:nvPr/>
        </p:nvSpPr>
        <p:spPr>
          <a:xfrm flipH="false" flipV="false" rot="9735462">
            <a:off x="-459476" y="-620760"/>
            <a:ext cx="3745770" cy="3112394"/>
          </a:xfrm>
          <a:custGeom>
            <a:avLst/>
            <a:gdLst/>
            <a:ahLst/>
            <a:cxnLst/>
            <a:rect r="r" b="b" t="t" l="l"/>
            <a:pathLst>
              <a:path h="3112394" w="3745770">
                <a:moveTo>
                  <a:pt x="0" y="0"/>
                </a:moveTo>
                <a:lnTo>
                  <a:pt x="3745769" y="0"/>
                </a:lnTo>
                <a:lnTo>
                  <a:pt x="3745769" y="3112394"/>
                </a:lnTo>
                <a:lnTo>
                  <a:pt x="0" y="3112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3E6D5"/>
        </a:solidFill>
      </p:bgPr>
    </p:bg>
    <p:spTree>
      <p:nvGrpSpPr>
        <p:cNvPr id="1" name=""/>
        <p:cNvGrpSpPr/>
        <p:nvPr/>
      </p:nvGrpSpPr>
      <p:grpSpPr>
        <a:xfrm>
          <a:off x="0" y="0"/>
          <a:ext cx="0" cy="0"/>
          <a:chOff x="0" y="0"/>
          <a:chExt cx="0" cy="0"/>
        </a:xfrm>
      </p:grpSpPr>
      <p:sp>
        <p:nvSpPr>
          <p:cNvPr name="TextBox 2" id="2"/>
          <p:cNvSpPr txBox="true"/>
          <p:nvPr/>
        </p:nvSpPr>
        <p:spPr>
          <a:xfrm rot="0">
            <a:off x="1028700" y="2080263"/>
            <a:ext cx="15791336" cy="1505385"/>
          </a:xfrm>
          <a:prstGeom prst="rect">
            <a:avLst/>
          </a:prstGeom>
        </p:spPr>
        <p:txBody>
          <a:bodyPr anchor="t" rtlCol="false" tIns="0" lIns="0" bIns="0" rIns="0">
            <a:spAutoFit/>
          </a:bodyPr>
          <a:lstStyle/>
          <a:p>
            <a:pPr algn="ctr">
              <a:lnSpc>
                <a:spcPts val="6074"/>
              </a:lnSpc>
              <a:spcBef>
                <a:spcPct val="0"/>
              </a:spcBef>
            </a:pPr>
            <a:r>
              <a:rPr lang="en-US" sz="4339" spc="260">
                <a:solidFill>
                  <a:srgbClr val="000000"/>
                </a:solidFill>
                <a:latin typeface="Atma Bold"/>
              </a:rPr>
              <a:t>1) There are 3 CSV files for the first staging table and it includes of various indicator names.</a:t>
            </a:r>
          </a:p>
        </p:txBody>
      </p:sp>
      <p:sp>
        <p:nvSpPr>
          <p:cNvPr name="TextBox 3" id="3"/>
          <p:cNvSpPr txBox="true"/>
          <p:nvPr/>
        </p:nvSpPr>
        <p:spPr>
          <a:xfrm rot="0">
            <a:off x="1467964" y="7335828"/>
            <a:ext cx="16136331" cy="2179846"/>
          </a:xfrm>
          <a:prstGeom prst="rect">
            <a:avLst/>
          </a:prstGeom>
        </p:spPr>
        <p:txBody>
          <a:bodyPr anchor="t" rtlCol="false" tIns="0" lIns="0" bIns="0" rIns="0">
            <a:spAutoFit/>
          </a:bodyPr>
          <a:lstStyle/>
          <a:p>
            <a:pPr algn="ctr">
              <a:lnSpc>
                <a:spcPts val="5823"/>
              </a:lnSpc>
              <a:spcBef>
                <a:spcPct val="0"/>
              </a:spcBef>
            </a:pPr>
            <a:r>
              <a:rPr lang="en-US" sz="4159" spc="249">
                <a:solidFill>
                  <a:srgbClr val="000000"/>
                </a:solidFill>
                <a:latin typeface="Atma Bold"/>
              </a:rPr>
              <a:t>3) Union transformation is used to group all the records that are coming from these three files and then passed to normalizer transform.</a:t>
            </a:r>
          </a:p>
        </p:txBody>
      </p:sp>
      <p:sp>
        <p:nvSpPr>
          <p:cNvPr name="TextBox 4" id="4"/>
          <p:cNvSpPr txBox="true"/>
          <p:nvPr/>
        </p:nvSpPr>
        <p:spPr>
          <a:xfrm rot="0">
            <a:off x="1467964" y="4355312"/>
            <a:ext cx="15352072" cy="2210852"/>
          </a:xfrm>
          <a:prstGeom prst="rect">
            <a:avLst/>
          </a:prstGeom>
        </p:spPr>
        <p:txBody>
          <a:bodyPr anchor="t" rtlCol="false" tIns="0" lIns="0" bIns="0" rIns="0">
            <a:spAutoFit/>
          </a:bodyPr>
          <a:lstStyle/>
          <a:p>
            <a:pPr algn="ctr">
              <a:lnSpc>
                <a:spcPts val="5909"/>
              </a:lnSpc>
              <a:spcBef>
                <a:spcPct val="0"/>
              </a:spcBef>
            </a:pPr>
            <a:r>
              <a:rPr lang="en-US" sz="4221" spc="253">
                <a:solidFill>
                  <a:srgbClr val="000000"/>
                </a:solidFill>
                <a:latin typeface="Atma Bold"/>
              </a:rPr>
              <a:t>2) From the CSV file all the years that are present as columns are converted to rows using normalizer transformation.</a:t>
            </a:r>
          </a:p>
        </p:txBody>
      </p:sp>
      <p:sp>
        <p:nvSpPr>
          <p:cNvPr name="TextBox 5" id="5"/>
          <p:cNvSpPr txBox="true"/>
          <p:nvPr/>
        </p:nvSpPr>
        <p:spPr>
          <a:xfrm rot="0">
            <a:off x="-564537" y="604838"/>
            <a:ext cx="7923695"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STAGING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1205021" y="2320281"/>
            <a:ext cx="15877958" cy="6361045"/>
          </a:xfrm>
          <a:custGeom>
            <a:avLst/>
            <a:gdLst/>
            <a:ahLst/>
            <a:cxnLst/>
            <a:rect r="r" b="b" t="t" l="l"/>
            <a:pathLst>
              <a:path h="6361045" w="15877958">
                <a:moveTo>
                  <a:pt x="0" y="0"/>
                </a:moveTo>
                <a:lnTo>
                  <a:pt x="15877958" y="0"/>
                </a:lnTo>
                <a:lnTo>
                  <a:pt x="15877958" y="6361046"/>
                </a:lnTo>
                <a:lnTo>
                  <a:pt x="0" y="6361046"/>
                </a:lnTo>
                <a:lnTo>
                  <a:pt x="0" y="0"/>
                </a:lnTo>
                <a:close/>
              </a:path>
            </a:pathLst>
          </a:custGeom>
          <a:blipFill>
            <a:blip r:embed="rId2"/>
            <a:stretch>
              <a:fillRect l="0" t="0" r="0" b="0"/>
            </a:stretch>
          </a:blipFill>
        </p:spPr>
      </p:sp>
      <p:sp>
        <p:nvSpPr>
          <p:cNvPr name="TextBox 3" id="3"/>
          <p:cNvSpPr txBox="true"/>
          <p:nvPr/>
        </p:nvSpPr>
        <p:spPr>
          <a:xfrm rot="0">
            <a:off x="-940895" y="604838"/>
            <a:ext cx="7923695" cy="847725"/>
          </a:xfrm>
          <a:prstGeom prst="rect">
            <a:avLst/>
          </a:prstGeom>
        </p:spPr>
        <p:txBody>
          <a:bodyPr anchor="t" rtlCol="false" tIns="0" lIns="0" bIns="0" rIns="0">
            <a:spAutoFit/>
          </a:bodyPr>
          <a:lstStyle/>
          <a:p>
            <a:pPr algn="ctr">
              <a:lnSpc>
                <a:spcPts val="6689"/>
              </a:lnSpc>
              <a:spcBef>
                <a:spcPct val="0"/>
              </a:spcBef>
            </a:pPr>
            <a:r>
              <a:rPr lang="en-US" sz="5574">
                <a:solidFill>
                  <a:srgbClr val="000000"/>
                </a:solidFill>
                <a:latin typeface="More Sugar"/>
              </a:rPr>
              <a:t>STAGING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E6D5"/>
        </a:solidFill>
      </p:bgPr>
    </p:bg>
    <p:spTree>
      <p:nvGrpSpPr>
        <p:cNvPr id="1" name=""/>
        <p:cNvGrpSpPr/>
        <p:nvPr/>
      </p:nvGrpSpPr>
      <p:grpSpPr>
        <a:xfrm>
          <a:off x="0" y="0"/>
          <a:ext cx="0" cy="0"/>
          <a:chOff x="0" y="0"/>
          <a:chExt cx="0" cy="0"/>
        </a:xfrm>
      </p:grpSpPr>
      <p:sp>
        <p:nvSpPr>
          <p:cNvPr name="Freeform 2" id="2"/>
          <p:cNvSpPr/>
          <p:nvPr/>
        </p:nvSpPr>
        <p:spPr>
          <a:xfrm flipH="false" flipV="false" rot="0">
            <a:off x="8303004" y="0"/>
            <a:ext cx="9984996" cy="5550642"/>
          </a:xfrm>
          <a:custGeom>
            <a:avLst/>
            <a:gdLst/>
            <a:ahLst/>
            <a:cxnLst/>
            <a:rect r="r" b="b" t="t" l="l"/>
            <a:pathLst>
              <a:path h="5550642" w="9984996">
                <a:moveTo>
                  <a:pt x="0" y="0"/>
                </a:moveTo>
                <a:lnTo>
                  <a:pt x="9984996" y="0"/>
                </a:lnTo>
                <a:lnTo>
                  <a:pt x="9984996" y="5550642"/>
                </a:lnTo>
                <a:lnTo>
                  <a:pt x="0" y="5550642"/>
                </a:lnTo>
                <a:lnTo>
                  <a:pt x="0" y="0"/>
                </a:lnTo>
                <a:close/>
              </a:path>
            </a:pathLst>
          </a:custGeom>
          <a:blipFill>
            <a:blip r:embed="rId2"/>
            <a:stretch>
              <a:fillRect l="0" t="0" r="0" b="0"/>
            </a:stretch>
          </a:blipFill>
        </p:spPr>
      </p:sp>
      <p:sp>
        <p:nvSpPr>
          <p:cNvPr name="Freeform 3" id="3"/>
          <p:cNvSpPr/>
          <p:nvPr/>
        </p:nvSpPr>
        <p:spPr>
          <a:xfrm flipH="false" flipV="false" rot="0">
            <a:off x="0" y="5433840"/>
            <a:ext cx="9761843" cy="5157797"/>
          </a:xfrm>
          <a:custGeom>
            <a:avLst/>
            <a:gdLst/>
            <a:ahLst/>
            <a:cxnLst/>
            <a:rect r="r" b="b" t="t" l="l"/>
            <a:pathLst>
              <a:path h="5157797" w="9761843">
                <a:moveTo>
                  <a:pt x="0" y="0"/>
                </a:moveTo>
                <a:lnTo>
                  <a:pt x="9761843" y="0"/>
                </a:lnTo>
                <a:lnTo>
                  <a:pt x="9761843" y="5157797"/>
                </a:lnTo>
                <a:lnTo>
                  <a:pt x="0" y="5157797"/>
                </a:lnTo>
                <a:lnTo>
                  <a:pt x="0" y="0"/>
                </a:lnTo>
                <a:close/>
              </a:path>
            </a:pathLst>
          </a:custGeom>
          <a:blipFill>
            <a:blip r:embed="rId3"/>
            <a:stretch>
              <a:fillRect l="0" t="0" r="0" b="0"/>
            </a:stretch>
          </a:blipFill>
        </p:spPr>
      </p:sp>
      <p:sp>
        <p:nvSpPr>
          <p:cNvPr name="TextBox 4" id="4"/>
          <p:cNvSpPr txBox="true"/>
          <p:nvPr/>
        </p:nvSpPr>
        <p:spPr>
          <a:xfrm rot="0">
            <a:off x="313632" y="2028661"/>
            <a:ext cx="7735755" cy="746660"/>
          </a:xfrm>
          <a:prstGeom prst="rect">
            <a:avLst/>
          </a:prstGeom>
        </p:spPr>
        <p:txBody>
          <a:bodyPr anchor="t" rtlCol="false" tIns="0" lIns="0" bIns="0" rIns="0">
            <a:spAutoFit/>
          </a:bodyPr>
          <a:lstStyle/>
          <a:p>
            <a:pPr algn="ctr">
              <a:lnSpc>
                <a:spcPts val="5816"/>
              </a:lnSpc>
              <a:spcBef>
                <a:spcPct val="0"/>
              </a:spcBef>
            </a:pPr>
            <a:r>
              <a:rPr lang="en-US" sz="4847">
                <a:solidFill>
                  <a:srgbClr val="000000"/>
                </a:solidFill>
                <a:latin typeface="More Sugar"/>
              </a:rPr>
              <a:t>STG_COUNTRY_TABLE</a:t>
            </a:r>
          </a:p>
        </p:txBody>
      </p:sp>
      <p:sp>
        <p:nvSpPr>
          <p:cNvPr name="TextBox 5" id="5"/>
          <p:cNvSpPr txBox="true"/>
          <p:nvPr/>
        </p:nvSpPr>
        <p:spPr>
          <a:xfrm rot="0">
            <a:off x="10094527" y="7266078"/>
            <a:ext cx="7735755" cy="746660"/>
          </a:xfrm>
          <a:prstGeom prst="rect">
            <a:avLst/>
          </a:prstGeom>
        </p:spPr>
        <p:txBody>
          <a:bodyPr anchor="t" rtlCol="false" tIns="0" lIns="0" bIns="0" rIns="0">
            <a:spAutoFit/>
          </a:bodyPr>
          <a:lstStyle/>
          <a:p>
            <a:pPr algn="ctr">
              <a:lnSpc>
                <a:spcPts val="5816"/>
              </a:lnSpc>
              <a:spcBef>
                <a:spcPct val="0"/>
              </a:spcBef>
            </a:pPr>
            <a:r>
              <a:rPr lang="en-US" sz="4847">
                <a:solidFill>
                  <a:srgbClr val="000000"/>
                </a:solidFill>
                <a:latin typeface="More Sugar"/>
              </a:rPr>
              <a:t>STG_INDICATOR_TABLE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DAF-oJnAk8k</dc:identifier>
  <dcterms:modified xsi:type="dcterms:W3CDTF">2011-08-01T06:04:30Z</dcterms:modified>
  <cp:revision>1</cp:revision>
  <dc:title>Cream Simple Nature Project Presentation</dc:title>
</cp:coreProperties>
</file>